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0"/>
  </p:notesMasterIdLst>
  <p:sldIdLst>
    <p:sldId id="293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4" r:id="rId39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0" d="100"/>
          <a:sy n="60" d="100"/>
        </p:scale>
        <p:origin x="-154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852D08-3320-4FB4-99AD-EDDA54134BA5}" type="datetimeFigureOut">
              <a:rPr lang="ru-RU" smtClean="0"/>
              <a:t>25.08.2022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B4BB00-A89D-47D3-BC60-17328336A2B9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5443A7E-D086-44DE-A99D-7BBA28245D52}" type="slidenum">
              <a:rPr lang="ru-RU" smtClean="0"/>
              <a:pPr/>
              <a:t>15</a:t>
            </a:fld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8/25/2022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8/25/2022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8/25/2022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8/25/2022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8/25/2022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8/25/2022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8/25/2022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609600"/>
            <a:ext cx="8153400" cy="1546225"/>
          </a:xfrm>
        </p:spPr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Рынки факторов производства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/>
          </a:bodyPr>
          <a:lstStyle/>
          <a:p>
            <a:pPr marL="514350" indent="-514350" algn="l">
              <a:buFont typeface="+mj-lt"/>
              <a:buAutoNum type="arabicPeriod"/>
            </a:pPr>
            <a:r>
              <a:rPr lang="ru-RU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Рынок труда и заработная </a:t>
            </a:r>
            <a:r>
              <a:rPr lang="ru-RU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плата</a:t>
            </a:r>
          </a:p>
          <a:p>
            <a:pPr marL="514350" indent="-514350" algn="l">
              <a:buFont typeface="+mj-lt"/>
              <a:buAutoNum type="arabicPeriod"/>
            </a:pP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Рынок капитала</a:t>
            </a:r>
          </a:p>
          <a:p>
            <a:pPr marL="514350" indent="-514350" algn="l">
              <a:buFont typeface="+mj-lt"/>
              <a:buAutoNum type="arabicPeriod"/>
            </a:pP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Рынок земли</a:t>
            </a:r>
            <a:endParaRPr lang="ru-RU" i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>
              <a:solidFill>
                <a:srgbClr val="FF0000"/>
              </a:solidFill>
            </a:endParaRPr>
          </a:p>
          <a:p>
            <a:pPr eaLnBrk="0" hangingPunct="0"/>
            <a:endParaRPr lang="ru-RU" dirty="0" smtClean="0"/>
          </a:p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1752600" y="3124200"/>
            <a:ext cx="29626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ПЛАН ЛЕКЦИИ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85750" y="357188"/>
            <a:ext cx="8572500" cy="5715000"/>
          </a:xfrm>
        </p:spPr>
        <p:txBody>
          <a:bodyPr/>
          <a:lstStyle/>
          <a:p>
            <a:pPr marL="44450" algn="just" eaLnBrk="1" hangingPunct="1">
              <a:spcBef>
                <a:spcPct val="0"/>
              </a:spcBef>
              <a:buFont typeface="Verdana" pitchFamily="34" charset="0"/>
              <a:buAutoNum type="arabicPeriod"/>
            </a:pPr>
            <a:endParaRPr lang="ru-RU" sz="3200" i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44450" algn="just" eaLnBrk="1" hangingPunct="1">
              <a:spcBef>
                <a:spcPct val="0"/>
              </a:spcBef>
              <a:buFont typeface="Verdana" pitchFamily="34" charset="0"/>
              <a:buAutoNum type="arabicPeriod"/>
            </a:pPr>
            <a:r>
              <a:rPr lang="ru-RU" sz="3200" i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Особенности спроса и предложения на рынке факторов производства.</a:t>
            </a:r>
          </a:p>
          <a:p>
            <a:pPr marL="44450" algn="just" eaLnBrk="1" hangingPunct="1">
              <a:spcBef>
                <a:spcPct val="0"/>
              </a:spcBef>
              <a:buFont typeface="Verdana" pitchFamily="34" charset="0"/>
              <a:buAutoNum type="arabicPeriod"/>
            </a:pPr>
            <a:r>
              <a:rPr lang="ru-RU" sz="3200" i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Рынок труда и заработная плата, цена труда.</a:t>
            </a:r>
          </a:p>
          <a:p>
            <a:pPr marL="44450" algn="just" eaLnBrk="1" hangingPunct="1">
              <a:spcBef>
                <a:spcPct val="0"/>
              </a:spcBef>
              <a:buFont typeface="Verdana" pitchFamily="34" charset="0"/>
              <a:buAutoNum type="arabicPeriod"/>
            </a:pPr>
            <a:r>
              <a:rPr lang="ru-RU" sz="3200" i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Рынок капитала, процентная ставка и инвестиции.</a:t>
            </a:r>
          </a:p>
          <a:p>
            <a:pPr marL="44450" algn="just" eaLnBrk="1" hangingPunct="1">
              <a:spcBef>
                <a:spcPct val="0"/>
              </a:spcBef>
              <a:buFont typeface="Verdana" pitchFamily="34" charset="0"/>
              <a:buAutoNum type="arabicPeriod"/>
            </a:pPr>
            <a:r>
              <a:rPr lang="ru-RU" sz="3200" i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Рынок земли и природных ресурсов, рента.  </a:t>
            </a:r>
          </a:p>
          <a:p>
            <a:pPr marL="44450" algn="just" eaLnBrk="1" hangingPunct="1">
              <a:spcBef>
                <a:spcPct val="0"/>
              </a:spcBef>
            </a:pPr>
            <a:endParaRPr lang="ru-RU" sz="3200" i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44450" algn="just" eaLnBrk="1" hangingPunct="1">
              <a:spcBef>
                <a:spcPct val="0"/>
              </a:spcBef>
            </a:pPr>
            <a:r>
              <a:rPr lang="ru-RU" sz="40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Проблема: </a:t>
            </a:r>
            <a:r>
              <a:rPr lang="ru-RU" sz="3600" i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Почему рынки факторов производства называют особым рынком 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8" dur="8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9" dur="8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8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5" dur="8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6" dur="8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8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5"/>
          <p:cNvSpPr>
            <a:spLocks noChangeArrowheads="1"/>
          </p:cNvSpPr>
          <p:nvPr/>
        </p:nvSpPr>
        <p:spPr bwMode="auto">
          <a:xfrm>
            <a:off x="6469063" y="37020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7171" name="Rectangle 6"/>
          <p:cNvSpPr>
            <a:spLocks noChangeArrowheads="1"/>
          </p:cNvSpPr>
          <p:nvPr/>
        </p:nvSpPr>
        <p:spPr bwMode="auto">
          <a:xfrm>
            <a:off x="6469063" y="68643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7172" name="Rectangle 7"/>
          <p:cNvSpPr>
            <a:spLocks noChangeArrowheads="1"/>
          </p:cNvSpPr>
          <p:nvPr/>
        </p:nvSpPr>
        <p:spPr bwMode="auto">
          <a:xfrm>
            <a:off x="2051050" y="242888"/>
            <a:ext cx="5032340" cy="930964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tIns="152352" bIns="38088" anchor="ctr">
            <a:spAutoFit/>
          </a:bodyPr>
          <a:lstStyle/>
          <a:p>
            <a:r>
              <a:rPr lang="ru-RU" sz="2400" dirty="0" smtClean="0">
                <a:solidFill>
                  <a:srgbClr val="FF0000"/>
                </a:solidFill>
              </a:rPr>
              <a:t>1. 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Рынок </a:t>
            </a:r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труда и заработная плата</a:t>
            </a:r>
          </a:p>
          <a:p>
            <a:pPr eaLnBrk="0" hangingPunct="0"/>
            <a:endParaRPr lang="ru-RU" sz="2400" dirty="0"/>
          </a:p>
        </p:txBody>
      </p:sp>
      <p:sp>
        <p:nvSpPr>
          <p:cNvPr id="7173" name="Rectangle 9"/>
          <p:cNvSpPr>
            <a:spLocks noChangeArrowheads="1"/>
          </p:cNvSpPr>
          <p:nvPr/>
        </p:nvSpPr>
        <p:spPr bwMode="auto">
          <a:xfrm>
            <a:off x="6445250" y="25733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7174" name="Rectangle 10"/>
          <p:cNvSpPr>
            <a:spLocks noChangeArrowheads="1"/>
          </p:cNvSpPr>
          <p:nvPr/>
        </p:nvSpPr>
        <p:spPr bwMode="auto">
          <a:xfrm>
            <a:off x="6445250" y="50117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7175" name="Прямоугольник 12"/>
          <p:cNvSpPr>
            <a:spLocks noChangeArrowheads="1"/>
          </p:cNvSpPr>
          <p:nvPr/>
        </p:nvSpPr>
        <p:spPr bwMode="auto">
          <a:xfrm>
            <a:off x="642938" y="2714625"/>
            <a:ext cx="7643812" cy="3970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cs typeface="Times New Roman" pitchFamily="18" charset="0"/>
              </a:rPr>
              <a:t>Функции рынка труда : </a:t>
            </a:r>
          </a:p>
          <a:p>
            <a:pPr eaLnBrk="0" hangingPunct="0"/>
            <a:r>
              <a:rPr lang="ru-RU" b="1">
                <a:cs typeface="Times New Roman" pitchFamily="18" charset="0"/>
              </a:rPr>
              <a:t>1 согласование экономических интересов субъектов трудовых отношений;</a:t>
            </a:r>
            <a:endParaRPr lang="ru-RU" b="1"/>
          </a:p>
          <a:p>
            <a:pPr eaLnBrk="0" hangingPunct="0"/>
            <a:r>
              <a:rPr lang="ru-RU" b="1">
                <a:cs typeface="Times New Roman" pitchFamily="18" charset="0"/>
              </a:rPr>
              <a:t>2 обеспечение пропорциональности распределение рабочей силы в соответствии со сложившимся общественным разделением труда;</a:t>
            </a:r>
            <a:endParaRPr lang="ru-RU" b="1"/>
          </a:p>
          <a:p>
            <a:pPr eaLnBrk="0" hangingPunct="0"/>
            <a:r>
              <a:rPr lang="ru-RU" b="1">
                <a:cs typeface="Times New Roman" pitchFamily="18" charset="0"/>
              </a:rPr>
              <a:t>3 поддержания динамического равновесия между спросом и предложением рабочей силы; </a:t>
            </a:r>
            <a:endParaRPr lang="ru-RU" b="1"/>
          </a:p>
          <a:p>
            <a:pPr eaLnBrk="0" hangingPunct="0"/>
            <a:r>
              <a:rPr lang="ru-RU" b="1">
                <a:cs typeface="Times New Roman" pitchFamily="18" charset="0"/>
              </a:rPr>
              <a:t>4 формирования кадрового резерва для обеспечения непрерывного общественного воспроизводства; </a:t>
            </a:r>
            <a:endParaRPr lang="ru-RU" b="1"/>
          </a:p>
          <a:p>
            <a:pPr eaLnBrk="0" hangingPunct="0"/>
            <a:r>
              <a:rPr lang="ru-RU" b="1">
                <a:cs typeface="Times New Roman" pitchFamily="18" charset="0"/>
              </a:rPr>
              <a:t>5 стимулирования эффективной и рациональной занятости; </a:t>
            </a:r>
            <a:endParaRPr lang="ru-RU" b="1"/>
          </a:p>
          <a:p>
            <a:pPr eaLnBrk="0" hangingPunct="0"/>
            <a:r>
              <a:rPr lang="ru-RU" b="1">
                <a:cs typeface="Times New Roman" pitchFamily="18" charset="0"/>
              </a:rPr>
              <a:t>6 регуляция индивидуальных доходов работников; </a:t>
            </a:r>
            <a:endParaRPr lang="ru-RU" b="1"/>
          </a:p>
          <a:p>
            <a:pPr eaLnBrk="0" hangingPunct="0"/>
            <a:r>
              <a:rPr lang="ru-RU" b="1">
                <a:cs typeface="Times New Roman" pitchFamily="18" charset="0"/>
              </a:rPr>
              <a:t>7 содействие формированию оптимальной профессионально-квалификационной структуры кадров</a:t>
            </a:r>
            <a:endParaRPr lang="ru-RU" b="1"/>
          </a:p>
        </p:txBody>
      </p:sp>
      <p:sp>
        <p:nvSpPr>
          <p:cNvPr id="7176" name="Прямоугольник 13"/>
          <p:cNvSpPr>
            <a:spLocks noChangeArrowheads="1"/>
          </p:cNvSpPr>
          <p:nvPr/>
        </p:nvSpPr>
        <p:spPr bwMode="auto">
          <a:xfrm>
            <a:off x="428625" y="1357313"/>
            <a:ext cx="8215313" cy="12001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b="1" i="1"/>
              <a:t>Рынок труда - это система экономических механизмов, норм и институтов, устанавливающих связи между фирмами, предъявляющими спрос на труд, и предложением труда со стороны населения.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Прямоугольник 2"/>
          <p:cNvSpPr>
            <a:spLocks noChangeArrowheads="1"/>
          </p:cNvSpPr>
          <p:nvPr/>
        </p:nvSpPr>
        <p:spPr bwMode="auto">
          <a:xfrm>
            <a:off x="571500" y="928688"/>
            <a:ext cx="7429500" cy="13843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2800" u="sng"/>
              <a:t>спрос</a:t>
            </a:r>
            <a:r>
              <a:rPr lang="ru-RU" sz="2800"/>
              <a:t>- потребность в рабочей силе в разрезе отраслей, и районов, предприятий и организации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714375" y="2928938"/>
            <a:ext cx="7572375" cy="267811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sz="2400" b="1" dirty="0"/>
              <a:t>Зависит от:</a:t>
            </a:r>
          </a:p>
          <a:p>
            <a:pPr marL="342900" indent="-342900">
              <a:buFontTx/>
              <a:buAutoNum type="arabicPlain"/>
              <a:defRPr/>
            </a:pPr>
            <a:r>
              <a:rPr lang="ru-RU" sz="2400" b="1" dirty="0"/>
              <a:t>уровня развития и структуры экономики, </a:t>
            </a:r>
          </a:p>
          <a:p>
            <a:pPr marL="342900" indent="-342900">
              <a:buFontTx/>
              <a:buAutoNum type="arabicPlain"/>
              <a:defRPr/>
            </a:pPr>
            <a:r>
              <a:rPr lang="ru-RU" sz="2400" b="1" dirty="0"/>
              <a:t>наличия других факторов производства и способов их технологического применения, </a:t>
            </a:r>
          </a:p>
          <a:p>
            <a:pPr marL="342900" indent="-342900">
              <a:buFontTx/>
              <a:buAutoNum type="arabicPlain"/>
              <a:defRPr/>
            </a:pPr>
            <a:r>
              <a:rPr lang="ru-RU" sz="2400" b="1" dirty="0"/>
              <a:t>величины спроса на товары и услуги производственного и личного потребления, </a:t>
            </a:r>
          </a:p>
          <a:p>
            <a:pPr marL="342900" indent="-342900">
              <a:buFontTx/>
              <a:buAutoNum type="arabicPlain"/>
              <a:defRPr/>
            </a:pPr>
            <a:r>
              <a:rPr lang="ru-RU" sz="2400" b="1" dirty="0"/>
              <a:t>фазы экономического цикла.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"/>
          <p:cNvSpPr>
            <a:spLocks noChangeArrowheads="1"/>
          </p:cNvSpPr>
          <p:nvPr/>
        </p:nvSpPr>
        <p:spPr bwMode="auto">
          <a:xfrm>
            <a:off x="571500" y="2500313"/>
            <a:ext cx="8001000" cy="341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2400">
                <a:cs typeface="Times New Roman" pitchFamily="18" charset="0"/>
              </a:rPr>
              <a:t>зависит от:</a:t>
            </a:r>
          </a:p>
          <a:p>
            <a:pPr>
              <a:buFontTx/>
              <a:buAutoNum type="arabicPlain"/>
            </a:pPr>
            <a:r>
              <a:rPr lang="ru-RU" sz="2400">
                <a:cs typeface="Times New Roman" pitchFamily="18" charset="0"/>
              </a:rPr>
              <a:t>численности населения и темпов его прироста, </a:t>
            </a:r>
          </a:p>
          <a:p>
            <a:pPr>
              <a:buFontTx/>
              <a:buAutoNum type="arabicPlain"/>
            </a:pPr>
            <a:r>
              <a:rPr lang="ru-RU" sz="2400">
                <a:cs typeface="Times New Roman" pitchFamily="18" charset="0"/>
              </a:rPr>
              <a:t>доли трудоспособных в общем количестве населения, </a:t>
            </a:r>
          </a:p>
          <a:p>
            <a:pPr>
              <a:buFontTx/>
              <a:buAutoNum type="arabicPlain"/>
            </a:pPr>
            <a:r>
              <a:rPr lang="ru-RU" sz="2400">
                <a:cs typeface="Times New Roman" pitchFamily="18" charset="0"/>
              </a:rPr>
              <a:t>продолжительности рабочего дня, </a:t>
            </a:r>
          </a:p>
          <a:p>
            <a:pPr>
              <a:buFontTx/>
              <a:buAutoNum type="arabicPlain"/>
            </a:pPr>
            <a:r>
              <a:rPr lang="ru-RU" sz="2400">
                <a:cs typeface="Times New Roman" pitchFamily="18" charset="0"/>
              </a:rPr>
              <a:t>интенсивности и производительности труда, </a:t>
            </a:r>
          </a:p>
          <a:p>
            <a:pPr>
              <a:buFontTx/>
              <a:buAutoNum type="arabicPlain"/>
            </a:pPr>
            <a:r>
              <a:rPr lang="ru-RU" sz="2400">
                <a:cs typeface="Times New Roman" pitchFamily="18" charset="0"/>
              </a:rPr>
              <a:t>Качества и квалификации работников, </a:t>
            </a:r>
          </a:p>
          <a:p>
            <a:pPr>
              <a:buFontTx/>
              <a:buAutoNum type="arabicPlain"/>
            </a:pPr>
            <a:r>
              <a:rPr lang="ru-RU" sz="2400">
                <a:cs typeface="Times New Roman" pitchFamily="18" charset="0"/>
              </a:rPr>
              <a:t>миграционной подвижности, </a:t>
            </a:r>
          </a:p>
          <a:p>
            <a:pPr>
              <a:buFontTx/>
              <a:buAutoNum type="arabicPlain"/>
            </a:pPr>
            <a:r>
              <a:rPr lang="ru-RU" sz="2400">
                <a:cs typeface="Times New Roman" pitchFamily="18" charset="0"/>
              </a:rPr>
              <a:t>уровня жизни и др.</a:t>
            </a:r>
            <a:endParaRPr lang="ru-RU" sz="2400"/>
          </a:p>
        </p:txBody>
      </p:sp>
      <p:sp>
        <p:nvSpPr>
          <p:cNvPr id="9219" name="Прямоугольник 2"/>
          <p:cNvSpPr>
            <a:spLocks noChangeArrowheads="1"/>
          </p:cNvSpPr>
          <p:nvPr/>
        </p:nvSpPr>
        <p:spPr bwMode="auto">
          <a:xfrm>
            <a:off x="428625" y="857250"/>
            <a:ext cx="8358188" cy="13843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2800" b="1" u="sng"/>
              <a:t>Предложение труда</a:t>
            </a:r>
            <a:r>
              <a:rPr lang="ru-RU" sz="2800" b="1"/>
              <a:t>- численность наличных трудовых ресурсов, предъявленных  на рынке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ChangeArrowheads="1"/>
          </p:cNvSpPr>
          <p:nvPr/>
        </p:nvSpPr>
        <p:spPr bwMode="auto">
          <a:xfrm>
            <a:off x="142875" y="301625"/>
            <a:ext cx="8786813" cy="5694363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>
            <a:spAutoFit/>
          </a:bodyPr>
          <a:lstStyle/>
          <a:p>
            <a:pPr>
              <a:defRPr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Основными субъектами рынка труда являются: </a:t>
            </a:r>
          </a:p>
          <a:p>
            <a:pPr eaLnBrk="0" hangingPunct="0">
              <a:defRPr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1 Работники и работодатели;</a:t>
            </a:r>
          </a:p>
          <a:p>
            <a:pPr eaLnBrk="0" hangingPunct="0">
              <a:defRPr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2  Посредники между работодателями и наемными работниками</a:t>
            </a:r>
            <a:r>
              <a:rPr lang="kk-KZ" sz="2800" dirty="0">
                <a:latin typeface="Times New Roman" pitchFamily="18" charset="0"/>
                <a:cs typeface="Times New Roman" pitchFamily="18" charset="0"/>
              </a:rPr>
              <a:t>;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 eaLnBrk="0" hangingPunct="0">
              <a:defRPr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3  Представители органов власти, вырабатывающие принципы правовой регламентаций отношении на рынке труда, осуществляющие госрегулирование рынка труда и контроль за соблюдением законодательства; </a:t>
            </a:r>
          </a:p>
          <a:p>
            <a:pPr eaLnBrk="0" hangingPunct="0">
              <a:defRPr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4  Представители интересов работников и работодателей- такие общественные организации, как профсоюзы, ассоциаций, союзы предпринимателей, потребителей и т. д. осуществляющие защиту интересов субъектов трудовых отношении.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63" y="857250"/>
            <a:ext cx="8229600" cy="1066800"/>
          </a:xfrm>
          <a:solidFill>
            <a:schemeClr val="bg1"/>
          </a:solidFill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Основные черты рынка труда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В качестве продавцов на рынке выступают люди (социально-психологические и личностные качества);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Работники имеют право создавать организации (профсоюзы) и отстаивать свои интересы;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Рынок труда распадается на множество автономных рынков;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На рынке труда действуют законы спроса и предложения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/>
          <a:lstStyle/>
          <a:p>
            <a:pPr eaLnBrk="1" hangingPunct="1"/>
            <a:r>
              <a:rPr lang="ru-RU" smtClean="0">
                <a:latin typeface="Times New Roman" pitchFamily="18" charset="0"/>
                <a:cs typeface="Times New Roman" pitchFamily="18" charset="0"/>
              </a:rPr>
              <a:t>Заработная плата</a:t>
            </a:r>
          </a:p>
        </p:txBody>
      </p:sp>
      <p:sp>
        <p:nvSpPr>
          <p:cNvPr id="12291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smtClean="0">
                <a:latin typeface="Times New Roman" pitchFamily="18" charset="0"/>
                <a:cs typeface="Times New Roman" pitchFamily="18" charset="0"/>
              </a:rPr>
              <a:t>Цена услуг труда в единицу времени.</a:t>
            </a:r>
          </a:p>
          <a:p>
            <a:pPr eaLnBrk="1" hangingPunct="1"/>
            <a:r>
              <a:rPr lang="ru-RU" smtClean="0">
                <a:latin typeface="Times New Roman" pitchFamily="18" charset="0"/>
                <a:cs typeface="Times New Roman" pitchFamily="18" charset="0"/>
              </a:rPr>
              <a:t>Она является существенной составной частью издержек.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63" y="714375"/>
            <a:ext cx="8229600" cy="1066800"/>
          </a:xfrm>
          <a:solidFill>
            <a:schemeClr val="bg1"/>
          </a:solidFill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Неценовые факторы, изменяющие спрос  на труд</a:t>
            </a:r>
            <a:endParaRPr lang="ru-RU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315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 eaLnBrk="1" hangingPunct="1">
              <a:buFont typeface="Calibri" pitchFamily="34" charset="0"/>
              <a:buAutoNum type="arabicPeriod"/>
            </a:pPr>
            <a:r>
              <a:rPr lang="ru-RU" smtClean="0">
                <a:latin typeface="Times New Roman" pitchFamily="18" charset="0"/>
                <a:cs typeface="Times New Roman" pitchFamily="18" charset="0"/>
              </a:rPr>
              <a:t>Технический прогресс</a:t>
            </a:r>
          </a:p>
          <a:p>
            <a:pPr marL="514350" indent="-514350" eaLnBrk="1" hangingPunct="1">
              <a:buFont typeface="Calibri" pitchFamily="34" charset="0"/>
              <a:buAutoNum type="arabicPeriod"/>
            </a:pPr>
            <a:r>
              <a:rPr lang="ru-RU" smtClean="0">
                <a:latin typeface="Times New Roman" pitchFamily="18" charset="0"/>
                <a:cs typeface="Times New Roman" pitchFamily="18" charset="0"/>
              </a:rPr>
              <a:t>Изменение цен на другие ресурсы</a:t>
            </a:r>
          </a:p>
          <a:p>
            <a:pPr marL="514350" indent="-514350" eaLnBrk="1" hangingPunct="1">
              <a:buFont typeface="Calibri" pitchFamily="34" charset="0"/>
              <a:buAutoNum type="arabicPeriod"/>
            </a:pPr>
            <a:r>
              <a:rPr lang="ru-RU" smtClean="0">
                <a:latin typeface="Times New Roman" pitchFamily="18" charset="0"/>
                <a:cs typeface="Times New Roman" pitchFamily="18" charset="0"/>
              </a:rPr>
              <a:t>Структурные сдвиги в экономике</a:t>
            </a:r>
          </a:p>
          <a:p>
            <a:pPr marL="514350" indent="-514350" eaLnBrk="1" hangingPunct="1">
              <a:buFont typeface="Calibri" pitchFamily="34" charset="0"/>
              <a:buAutoNum type="arabicPeriod"/>
            </a:pPr>
            <a:r>
              <a:rPr lang="ru-RU" smtClean="0">
                <a:latin typeface="Times New Roman" pitchFamily="18" charset="0"/>
                <a:cs typeface="Times New Roman" pitchFamily="18" charset="0"/>
              </a:rPr>
              <a:t>Фаза экономического цикла</a:t>
            </a:r>
          </a:p>
          <a:p>
            <a:pPr marL="514350" indent="-514350" eaLnBrk="1" hangingPunct="1">
              <a:buFont typeface="Calibri" pitchFamily="34" charset="0"/>
              <a:buAutoNum type="arabicPeriod"/>
            </a:pPr>
            <a:endParaRPr lang="ru-RU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625" y="285750"/>
            <a:ext cx="8229600" cy="1143000"/>
          </a:xfrm>
          <a:solidFill>
            <a:schemeClr val="bg1"/>
          </a:solidFill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Неценовые (</a:t>
            </a:r>
            <a:r>
              <a:rPr lang="ru-RU" sz="32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незарплатные</a:t>
            </a:r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) факторы, влияющие на предложение на рынке труда</a:t>
            </a:r>
            <a:endParaRPr lang="ru-RU" sz="3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339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514350" indent="-514350" eaLnBrk="1" hangingPunct="1">
              <a:buFont typeface="Trebuchet MS" pitchFamily="34" charset="0"/>
              <a:buAutoNum type="arabicPeriod"/>
            </a:pPr>
            <a:r>
              <a:rPr lang="ru-RU" smtClean="0">
                <a:latin typeface="Times New Roman" pitchFamily="18" charset="0"/>
                <a:cs typeface="Times New Roman" pitchFamily="18" charset="0"/>
              </a:rPr>
              <a:t>Величина экономически активного населения</a:t>
            </a:r>
          </a:p>
          <a:p>
            <a:pPr marL="514350" indent="-514350" eaLnBrk="1" hangingPunct="1">
              <a:buFont typeface="Trebuchet MS" pitchFamily="34" charset="0"/>
              <a:buAutoNum type="arabicPeriod"/>
            </a:pPr>
            <a:r>
              <a:rPr lang="ru-RU" smtClean="0">
                <a:latin typeface="Times New Roman" pitchFamily="18" charset="0"/>
                <a:cs typeface="Times New Roman" pitchFamily="18" charset="0"/>
              </a:rPr>
              <a:t>Численность людей, обладающих необходимыми на данном рынке образованием и квалификацией</a:t>
            </a:r>
          </a:p>
          <a:p>
            <a:pPr marL="514350" indent="-514350" eaLnBrk="1" hangingPunct="1">
              <a:buFont typeface="Trebuchet MS" pitchFamily="34" charset="0"/>
              <a:buAutoNum type="arabicPeriod"/>
            </a:pPr>
            <a:r>
              <a:rPr lang="ru-RU" smtClean="0">
                <a:latin typeface="Times New Roman" pitchFamily="18" charset="0"/>
                <a:cs typeface="Times New Roman" pitchFamily="18" charset="0"/>
              </a:rPr>
              <a:t>Размеры доходов, не связанных с трудом (пенсий, пособий)</a:t>
            </a:r>
          </a:p>
          <a:p>
            <a:pPr marL="514350" indent="-514350" eaLnBrk="1" hangingPunct="1">
              <a:buFont typeface="Trebuchet MS" pitchFamily="34" charset="0"/>
              <a:buAutoNum type="arabicPeriod"/>
            </a:pPr>
            <a:r>
              <a:rPr lang="ru-RU" smtClean="0">
                <a:latin typeface="Times New Roman" pitchFamily="18" charset="0"/>
                <a:cs typeface="Times New Roman" pitchFamily="18" charset="0"/>
              </a:rPr>
              <a:t>Незарплатные характеристики профессий, к которым относятся условия труда, его престижность, творческий характер.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Равновесный уровень заработной платы</a:t>
            </a:r>
            <a:endParaRPr lang="ru-RU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Что влияет на дифференциацию заработной платы?</a:t>
            </a:r>
          </a:p>
          <a:p>
            <a:pPr marL="514350" indent="-514350" eaLnBrk="1" fontAlgn="auto" hangingPunct="1">
              <a:spcAft>
                <a:spcPts val="0"/>
              </a:spcAft>
              <a:buFont typeface="Arial" pitchFamily="34" charset="0"/>
              <a:buAutoNum type="arabicPeriod"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Квалификация работников, определяемая в первую очередь уровнем образования</a:t>
            </a:r>
          </a:p>
          <a:p>
            <a:pPr marL="514350" indent="-514350" eaLnBrk="1" fontAlgn="auto" hangingPunct="1">
              <a:spcAft>
                <a:spcPts val="0"/>
              </a:spcAft>
              <a:buFont typeface="Arial" pitchFamily="34" charset="0"/>
              <a:buAutoNum type="arabicPeriod"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Природные способности</a:t>
            </a:r>
          </a:p>
          <a:p>
            <a:pPr marL="514350" indent="-514350" eaLnBrk="1" fontAlgn="auto" hangingPunct="1">
              <a:spcAft>
                <a:spcPts val="0"/>
              </a:spcAft>
              <a:buFont typeface="Arial" pitchFamily="34" charset="0"/>
              <a:buAutoNum type="arabicPeriod"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Условия труда</a:t>
            </a:r>
          </a:p>
          <a:p>
            <a:pPr marL="514350" indent="-514350" eaLnBrk="1" fontAlgn="auto" hangingPunct="1">
              <a:spcAft>
                <a:spcPts val="0"/>
              </a:spcAft>
              <a:buFont typeface="Arial" pitchFamily="34" charset="0"/>
              <a:buAutoNum type="arabicPeriod"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Межотраслевая дифференциация</a:t>
            </a:r>
          </a:p>
          <a:p>
            <a:pPr marL="514350" indent="-514350" eaLnBrk="1" fontAlgn="auto" hangingPunct="1">
              <a:spcAft>
                <a:spcPts val="0"/>
              </a:spcAft>
              <a:buFont typeface="Arial" pitchFamily="34" charset="0"/>
              <a:buAutoNum type="arabicPeriod"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Региональные различия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500" y="785813"/>
            <a:ext cx="8229600" cy="1066800"/>
          </a:xfrm>
          <a:solidFill>
            <a:schemeClr val="bg1"/>
          </a:solidFill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Заработная плата</a:t>
            </a:r>
            <a:endParaRPr lang="ru-RU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387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eaLnBrk="1" hangingPunct="1">
              <a:buFont typeface="Arial" charset="0"/>
              <a:buChar char="•"/>
            </a:pPr>
            <a:r>
              <a:rPr lang="ru-RU" b="1" smtClean="0">
                <a:latin typeface="Times New Roman" pitchFamily="18" charset="0"/>
                <a:cs typeface="Times New Roman" pitchFamily="18" charset="0"/>
              </a:rPr>
              <a:t>Номинальная (денежная) заработная плата </a:t>
            </a:r>
            <a:r>
              <a:rPr lang="ru-RU" smtClean="0">
                <a:latin typeface="Times New Roman" pitchFamily="18" charset="0"/>
                <a:cs typeface="Times New Roman" pitchFamily="18" charset="0"/>
              </a:rPr>
              <a:t>– сумма денежных средств, получаемых работником за свой труд в течение определенного периода времени.</a:t>
            </a:r>
          </a:p>
          <a:p>
            <a:pPr eaLnBrk="1" hangingPunct="1">
              <a:buFont typeface="Arial" charset="0"/>
              <a:buChar char="•"/>
            </a:pPr>
            <a:r>
              <a:rPr lang="ru-RU" b="1" smtClean="0">
                <a:latin typeface="Times New Roman" pitchFamily="18" charset="0"/>
                <a:cs typeface="Times New Roman" pitchFamily="18" charset="0"/>
              </a:rPr>
              <a:t>Реальная заработная плата </a:t>
            </a:r>
            <a:r>
              <a:rPr lang="ru-RU" smtClean="0">
                <a:latin typeface="Times New Roman" pitchFamily="18" charset="0"/>
                <a:cs typeface="Times New Roman" pitchFamily="18" charset="0"/>
              </a:rPr>
              <a:t>– это покупательная способность номинальной заработной платы, выраженная в количестве товаров и услуг, которые можно приобрести на номинальную заработную плату.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Организация оплаты труда</a:t>
            </a:r>
            <a:endParaRPr lang="ru-RU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411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 eaLnBrk="1" hangingPunct="1">
              <a:buFont typeface="Calibri" pitchFamily="34" charset="0"/>
              <a:buAutoNum type="arabicPeriod"/>
            </a:pPr>
            <a:r>
              <a:rPr lang="ru-RU" smtClean="0">
                <a:latin typeface="Times New Roman" pitchFamily="18" charset="0"/>
                <a:cs typeface="Times New Roman" pitchFamily="18" charset="0"/>
              </a:rPr>
              <a:t>Нормирование труда (изготовление единицы продукции)</a:t>
            </a:r>
          </a:p>
          <a:p>
            <a:pPr marL="514350" indent="-514350" eaLnBrk="1" hangingPunct="1">
              <a:buFont typeface="Calibri" pitchFamily="34" charset="0"/>
              <a:buAutoNum type="arabicPeriod"/>
            </a:pPr>
            <a:r>
              <a:rPr lang="ru-RU" smtClean="0">
                <a:latin typeface="Times New Roman" pitchFamily="18" charset="0"/>
                <a:cs typeface="Times New Roman" pitchFamily="18" charset="0"/>
              </a:rPr>
              <a:t>Тарифные условия (количество и качество продукции)</a:t>
            </a:r>
          </a:p>
          <a:p>
            <a:pPr marL="514350" indent="-514350" eaLnBrk="1" hangingPunct="1">
              <a:buFont typeface="Calibri" pitchFamily="34" charset="0"/>
              <a:buAutoNum type="arabicPeriod"/>
            </a:pPr>
            <a:r>
              <a:rPr lang="ru-RU" smtClean="0">
                <a:latin typeface="Times New Roman" pitchFamily="18" charset="0"/>
                <a:cs typeface="Times New Roman" pitchFamily="18" charset="0"/>
              </a:rPr>
              <a:t>Формы и системы заработной платы:</a:t>
            </a:r>
          </a:p>
          <a:p>
            <a:pPr marL="514350" indent="-514350" eaLnBrk="1" hangingPunct="1">
              <a:buFont typeface="Arial" charset="0"/>
              <a:buNone/>
            </a:pPr>
            <a:r>
              <a:rPr lang="ru-RU" smtClean="0">
                <a:latin typeface="Times New Roman" pitchFamily="18" charset="0"/>
                <a:cs typeface="Times New Roman" pitchFamily="18" charset="0"/>
              </a:rPr>
              <a:t>А) повременная (фактически отработанное время, квалификация работников)</a:t>
            </a:r>
          </a:p>
          <a:p>
            <a:pPr marL="514350" indent="-514350" eaLnBrk="1" hangingPunct="1">
              <a:buFont typeface="Arial" charset="0"/>
              <a:buNone/>
            </a:pPr>
            <a:r>
              <a:rPr lang="ru-RU" smtClean="0">
                <a:latin typeface="Times New Roman" pitchFamily="18" charset="0"/>
                <a:cs typeface="Times New Roman" pitchFamily="18" charset="0"/>
              </a:rPr>
              <a:t>Б) сдельная (объем выработанной продукции)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63" y="428625"/>
            <a:ext cx="8183562" cy="214313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endParaRPr lang="ru-RU" sz="28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9155" name="Текст 2"/>
          <p:cNvSpPr>
            <a:spLocks noGrp="1"/>
          </p:cNvSpPr>
          <p:nvPr>
            <p:ph type="body" idx="1"/>
          </p:nvPr>
        </p:nvSpPr>
        <p:spPr>
          <a:xfrm>
            <a:off x="357188" y="857250"/>
            <a:ext cx="8183562" cy="5643563"/>
          </a:xfrm>
        </p:spPr>
        <p:txBody>
          <a:bodyPr/>
          <a:lstStyle/>
          <a:p>
            <a:pPr marL="44450" algn="ctr" eaLnBrk="1" hangingPunct="1">
              <a:spcBef>
                <a:spcPct val="0"/>
              </a:spcBef>
            </a:pPr>
            <a:r>
              <a:rPr lang="ru-RU" sz="28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Рынок труда</a:t>
            </a:r>
          </a:p>
          <a:p>
            <a:pPr marL="44450" algn="ctr" eaLnBrk="1" hangingPunct="1">
              <a:spcBef>
                <a:spcPct val="0"/>
              </a:spcBef>
            </a:pPr>
            <a:endParaRPr lang="ru-RU" sz="2800" b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44450" algn="ctr" eaLnBrk="1" hangingPunct="1">
              <a:spcBef>
                <a:spcPct val="0"/>
              </a:spcBef>
            </a:pPr>
            <a:endParaRPr lang="ru-RU" sz="2800" b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44450" algn="ctr" eaLnBrk="1" hangingPunct="1">
              <a:spcBef>
                <a:spcPct val="0"/>
              </a:spcBef>
            </a:pPr>
            <a:endParaRPr lang="ru-RU" sz="2800" b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44450" algn="ctr" eaLnBrk="1" hangingPunct="1">
              <a:spcBef>
                <a:spcPct val="0"/>
              </a:spcBef>
            </a:pPr>
            <a:endParaRPr lang="ru-RU" sz="2800" b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44450" algn="ctr" eaLnBrk="1" hangingPunct="1">
              <a:spcBef>
                <a:spcPct val="0"/>
              </a:spcBef>
            </a:pPr>
            <a:endParaRPr lang="ru-RU" sz="2800" b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44450" algn="ctr" eaLnBrk="1" hangingPunct="1">
              <a:spcBef>
                <a:spcPct val="0"/>
              </a:spcBef>
            </a:pPr>
            <a:endParaRPr lang="ru-RU" sz="2800" b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44450" algn="just" eaLnBrk="1" hangingPunct="1">
              <a:spcBef>
                <a:spcPct val="0"/>
              </a:spcBef>
            </a:pPr>
            <a:endParaRPr lang="ru-RU" sz="2400" b="1" i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44450" algn="just" eaLnBrk="1" hangingPunct="1">
              <a:spcBef>
                <a:spcPct val="0"/>
              </a:spcBef>
            </a:pPr>
            <a:endParaRPr lang="ru-RU" sz="2400" b="1" i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44450" algn="just" eaLnBrk="1" hangingPunct="1">
              <a:spcBef>
                <a:spcPct val="0"/>
              </a:spcBef>
            </a:pPr>
            <a:r>
              <a:rPr lang="ru-RU" sz="2400" b="1" i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Рынок труда – </a:t>
            </a:r>
            <a:r>
              <a:rPr lang="ru-RU" sz="2400" i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это система экономических отношений, возникающих между фирмами, образующими спрос на труд и предложением труда со стороны населения.</a:t>
            </a:r>
          </a:p>
        </p:txBody>
      </p:sp>
      <p:pic>
        <p:nvPicPr>
          <p:cNvPr id="49156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3125" y="785813"/>
            <a:ext cx="5715000" cy="3786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Прямая со стрелкой 6"/>
          <p:cNvCxnSpPr/>
          <p:nvPr/>
        </p:nvCxnSpPr>
        <p:spPr>
          <a:xfrm>
            <a:off x="4429125" y="2286000"/>
            <a:ext cx="1428750" cy="1588"/>
          </a:xfrm>
          <a:prstGeom prst="straightConnector1">
            <a:avLst/>
          </a:prstGeom>
          <a:ln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Прямоугольник 31"/>
          <p:cNvSpPr/>
          <p:nvPr/>
        </p:nvSpPr>
        <p:spPr>
          <a:xfrm>
            <a:off x="4429125" y="1857375"/>
            <a:ext cx="1285875" cy="285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dirty="0"/>
              <a:t>безработица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429125" y="1857375"/>
            <a:ext cx="1285875" cy="285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dirty="0"/>
              <a:t>безработица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714875" y="3500438"/>
            <a:ext cx="1285875" cy="285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dirty="0">
                <a:solidFill>
                  <a:schemeClr val="bg1"/>
                </a:solidFill>
              </a:rPr>
              <a:t>дефицит</a:t>
            </a:r>
          </a:p>
        </p:txBody>
      </p:sp>
      <p:cxnSp>
        <p:nvCxnSpPr>
          <p:cNvPr id="11" name="Прямая со стрелкой 10"/>
          <p:cNvCxnSpPr/>
          <p:nvPr/>
        </p:nvCxnSpPr>
        <p:spPr>
          <a:xfrm>
            <a:off x="4429125" y="2286000"/>
            <a:ext cx="1428750" cy="1588"/>
          </a:xfrm>
          <a:prstGeom prst="straightConnector1">
            <a:avLst/>
          </a:prstGeom>
          <a:ln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>
            <a:off x="4786313" y="3429000"/>
            <a:ext cx="1143000" cy="1588"/>
          </a:xfrm>
          <a:prstGeom prst="straightConnector1">
            <a:avLst/>
          </a:prstGeom>
          <a:ln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49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49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49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491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491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6" dur="80"/>
                                        <p:tgtEl>
                                          <p:spTgt spid="4915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7" dur="80"/>
                                        <p:tgtEl>
                                          <p:spTgt spid="4915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80"/>
                                        <p:tgtEl>
                                          <p:spTgt spid="4915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8" grpId="0" animBg="1"/>
      <p:bldP spid="1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Заголовок 1"/>
          <p:cNvSpPr>
            <a:spLocks noGrp="1"/>
          </p:cNvSpPr>
          <p:nvPr>
            <p:ph type="title"/>
          </p:nvPr>
        </p:nvSpPr>
        <p:spPr>
          <a:xfrm>
            <a:off x="468313" y="4929188"/>
            <a:ext cx="8183562" cy="1643062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2400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i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Таким образом, заработная плата – это цена равновесия на рынке труда. </a:t>
            </a:r>
            <a:br>
              <a:rPr lang="ru-RU" sz="2400" i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400" i="1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i="1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endParaRPr lang="ru-RU" sz="2400" i="1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928688" y="857251"/>
            <a:ext cx="7643812" cy="3714758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143000" y="1428750"/>
            <a:ext cx="6786563" cy="5715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002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chemeClr val="tx1"/>
                </a:solidFill>
              </a:rPr>
              <a:t>РЫНОК ТРУДА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214438" y="2428875"/>
            <a:ext cx="1571625" cy="178593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002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 err="1">
                <a:solidFill>
                  <a:schemeClr val="tx1"/>
                </a:solidFill>
              </a:rPr>
              <a:t>Совокуп-ный</a:t>
            </a:r>
            <a:r>
              <a:rPr lang="ru-RU" sz="1600" b="1" dirty="0">
                <a:solidFill>
                  <a:schemeClr val="tx1"/>
                </a:solidFill>
              </a:rPr>
              <a:t> спрос на труд</a:t>
            </a:r>
          </a:p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</a:rPr>
              <a:t>(со стороны частного сектора и государства) 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643313" y="2500313"/>
            <a:ext cx="1714500" cy="1785937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002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>
                <a:solidFill>
                  <a:schemeClr val="tx1"/>
                </a:solidFill>
              </a:rPr>
              <a:t>Цена труда</a:t>
            </a:r>
          </a:p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</a:rPr>
              <a:t>(заработная плата)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286500" y="2500313"/>
            <a:ext cx="1785938" cy="17145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002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>
                <a:solidFill>
                  <a:schemeClr val="tx1"/>
                </a:solidFill>
              </a:rPr>
              <a:t>Совокупное</a:t>
            </a:r>
            <a:r>
              <a:rPr lang="ru-RU" sz="1600" b="1" dirty="0"/>
              <a:t> </a:t>
            </a:r>
            <a:r>
              <a:rPr lang="ru-RU" sz="1600" b="1" dirty="0" err="1">
                <a:solidFill>
                  <a:schemeClr val="tx1"/>
                </a:solidFill>
              </a:rPr>
              <a:t>предложе-ние</a:t>
            </a:r>
            <a:r>
              <a:rPr lang="ru-RU" sz="1600" b="1" dirty="0">
                <a:solidFill>
                  <a:schemeClr val="tx1"/>
                </a:solidFill>
              </a:rPr>
              <a:t> труда</a:t>
            </a:r>
          </a:p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</a:rPr>
              <a:t>(со стороны  домашних  хозяйств)</a:t>
            </a:r>
          </a:p>
        </p:txBody>
      </p:sp>
      <p:sp>
        <p:nvSpPr>
          <p:cNvPr id="9" name="Стрелка вправо 8"/>
          <p:cNvSpPr/>
          <p:nvPr/>
        </p:nvSpPr>
        <p:spPr>
          <a:xfrm>
            <a:off x="2786063" y="3214688"/>
            <a:ext cx="857250" cy="357187"/>
          </a:xfrm>
          <a:prstGeom prst="rightArrow">
            <a:avLst/>
          </a:prstGeom>
          <a:solidFill>
            <a:schemeClr val="bg1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0" name="Стрелка вправо 9"/>
          <p:cNvSpPr/>
          <p:nvPr/>
        </p:nvSpPr>
        <p:spPr>
          <a:xfrm rot="10800000">
            <a:off x="5357813" y="3214688"/>
            <a:ext cx="928687" cy="357187"/>
          </a:xfrm>
          <a:prstGeom prst="rightArrow">
            <a:avLst/>
          </a:prstGeom>
          <a:solidFill>
            <a:schemeClr val="bg1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12" name="Прямая со стрелкой 11"/>
          <p:cNvCxnSpPr>
            <a:endCxn id="6" idx="0"/>
          </p:cNvCxnSpPr>
          <p:nvPr/>
        </p:nvCxnSpPr>
        <p:spPr>
          <a:xfrm rot="5400000">
            <a:off x="2000250" y="2000250"/>
            <a:ext cx="428625" cy="4286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>
            <a:stCxn id="5" idx="2"/>
          </p:cNvCxnSpPr>
          <p:nvPr/>
        </p:nvCxnSpPr>
        <p:spPr>
          <a:xfrm rot="16200000" flipH="1">
            <a:off x="4268788" y="2268537"/>
            <a:ext cx="571500" cy="349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rot="16200000" flipH="1">
            <a:off x="6965157" y="2107406"/>
            <a:ext cx="500062" cy="4286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5" dur="80"/>
                                        <p:tgtEl>
                                          <p:spTgt spid="5120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6" dur="80"/>
                                        <p:tgtEl>
                                          <p:spTgt spid="5120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" dur="80"/>
                                        <p:tgtEl>
                                          <p:spTgt spid="5120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Прямоугольник 1"/>
          <p:cNvSpPr>
            <a:spLocks noChangeArrowheads="1"/>
          </p:cNvSpPr>
          <p:nvPr/>
        </p:nvSpPr>
        <p:spPr bwMode="auto">
          <a:xfrm>
            <a:off x="1143000" y="714375"/>
            <a:ext cx="6000750" cy="584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200" b="1" dirty="0">
                <a:solidFill>
                  <a:srgbClr val="FF0000"/>
                </a:solidFill>
                <a:latin typeface="Times New Roman" pitchFamily="18" charset="0"/>
                <a:cs typeface="Courier New" pitchFamily="49" charset="0"/>
              </a:rPr>
              <a:t>Рынок капитала и процент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20483" name="Rectangle 4"/>
          <p:cNvSpPr>
            <a:spLocks noChangeArrowheads="1"/>
          </p:cNvSpPr>
          <p:nvPr/>
        </p:nvSpPr>
        <p:spPr bwMode="auto">
          <a:xfrm>
            <a:off x="214313" y="1714500"/>
            <a:ext cx="8501062" cy="501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 eaLnBrk="0" hangingPunct="0"/>
            <a:r>
              <a:rPr lang="ru-RU" sz="2000">
                <a:latin typeface="Times New Roman" pitchFamily="18" charset="0"/>
                <a:cs typeface="Times New Roman" pitchFamily="18" charset="0"/>
              </a:rPr>
              <a:t>Процент является доходом на авансированный капитал, его формирование зависит от нескольких факторов.</a:t>
            </a:r>
          </a:p>
          <a:p>
            <a:pPr algn="just" eaLnBrk="0" hangingPunct="0"/>
            <a:r>
              <a:rPr lang="ru-RU" sz="2000" i="1"/>
              <a:t>Процент-это разница между ценностью сегодняшних и будущих благ. Различают номинальную и реальную ставки ссудного процента. </a:t>
            </a:r>
          </a:p>
          <a:p>
            <a:pPr algn="just" eaLnBrk="0" hangingPunct="0"/>
            <a:r>
              <a:rPr lang="ru-RU" sz="2000" i="1"/>
              <a:t>Номинальная ставка показывает, насколько сумма, которую заемщик возвращает кредитору, превышает величину полученного кредита. </a:t>
            </a:r>
          </a:p>
          <a:p>
            <a:pPr algn="just" eaLnBrk="0" hangingPunct="0"/>
            <a:r>
              <a:rPr lang="ru-RU" sz="2000" i="1"/>
              <a:t>Реальная ставка – это ставка процента, скорректированная на инфляцию, т.е. выраженная в денежных единицах постоянной покупательной способности.</a:t>
            </a:r>
            <a:endParaRPr lang="ru-RU" sz="2000">
              <a:latin typeface="Times New Roman" pitchFamily="18" charset="0"/>
              <a:cs typeface="Times New Roman" pitchFamily="18" charset="0"/>
            </a:endParaRPr>
          </a:p>
          <a:p>
            <a:pPr algn="just" eaLnBrk="0" hangingPunct="0"/>
            <a:endParaRPr lang="ru-RU" sz="2000">
              <a:latin typeface="Times New Roman" pitchFamily="18" charset="0"/>
              <a:cs typeface="Times New Roman" pitchFamily="18" charset="0"/>
            </a:endParaRPr>
          </a:p>
          <a:p>
            <a:pPr algn="just" eaLnBrk="0" hangingPunct="0"/>
            <a:r>
              <a:rPr lang="ru-RU" sz="2000">
                <a:latin typeface="Times New Roman" pitchFamily="18" charset="0"/>
                <a:cs typeface="Times New Roman" pitchFamily="18" charset="0"/>
              </a:rPr>
              <a:t>В современных условиях основными субъектами рынка капитала являются банки, поэтому, чтобы не допустить утраты денежных средств, они назначают такой банковский процент, который окупает и инфляцию, и приносит доход банкам.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63" y="428625"/>
            <a:ext cx="8183562" cy="500063"/>
          </a:xfrm>
          <a:solidFill>
            <a:schemeClr val="bg1"/>
          </a:solidFill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8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Рынок капитала</a:t>
            </a:r>
          </a:p>
        </p:txBody>
      </p:sp>
      <p:sp>
        <p:nvSpPr>
          <p:cNvPr id="21507" name="Текст 2"/>
          <p:cNvSpPr>
            <a:spLocks noGrp="1"/>
          </p:cNvSpPr>
          <p:nvPr>
            <p:ph type="body" idx="1"/>
          </p:nvPr>
        </p:nvSpPr>
        <p:spPr>
          <a:xfrm>
            <a:off x="428625" y="1071563"/>
            <a:ext cx="8286750" cy="5357812"/>
          </a:xfrm>
          <a:solidFill>
            <a:schemeClr val="bg1"/>
          </a:solidFill>
        </p:spPr>
        <p:txBody>
          <a:bodyPr/>
          <a:lstStyle/>
          <a:p>
            <a:pPr marL="44450" eaLnBrk="1" hangingPunct="1">
              <a:spcBef>
                <a:spcPct val="0"/>
              </a:spcBef>
            </a:pPr>
            <a:endParaRPr lang="ru-RU" smtClean="0">
              <a:solidFill>
                <a:srgbClr val="B95C00"/>
              </a:solidFill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 rot="16200000">
            <a:off x="321469" y="2821781"/>
            <a:ext cx="3571875" cy="785813"/>
          </a:xfrm>
          <a:prstGeom prst="roundRect">
            <a:avLst/>
          </a:prstGeom>
          <a:solidFill>
            <a:schemeClr val="bg1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КАПИТАЛ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3714750" y="1571625"/>
            <a:ext cx="3929063" cy="785813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Реальный, производственный  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(здания, сооружения, механизмы, сырье)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3714750" y="2786063"/>
            <a:ext cx="3929063" cy="785812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Денежный или финансовый 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i="1" dirty="0">
                <a:latin typeface="Times New Roman" pitchFamily="18" charset="0"/>
                <a:cs typeface="Times New Roman" pitchFamily="18" charset="0"/>
              </a:rPr>
              <a:t>(предназначен для превращения в элементы реального)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3714750" y="4071938"/>
            <a:ext cx="4000500" cy="714375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Человеческий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i="1" dirty="0">
                <a:latin typeface="Times New Roman" pitchFamily="18" charset="0"/>
                <a:cs typeface="Times New Roman" pitchFamily="18" charset="0"/>
              </a:rPr>
              <a:t>(знания, умения, навыки)</a:t>
            </a:r>
          </a:p>
        </p:txBody>
      </p:sp>
      <p:sp>
        <p:nvSpPr>
          <p:cNvPr id="25" name="Стрелка вправо 24"/>
          <p:cNvSpPr/>
          <p:nvPr/>
        </p:nvSpPr>
        <p:spPr>
          <a:xfrm>
            <a:off x="2571750" y="1714500"/>
            <a:ext cx="1000125" cy="428625"/>
          </a:xfrm>
          <a:prstGeom prst="rightArrow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1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1" name="Стрелка вправо 30"/>
          <p:cNvSpPr/>
          <p:nvPr/>
        </p:nvSpPr>
        <p:spPr>
          <a:xfrm>
            <a:off x="2571750" y="2928938"/>
            <a:ext cx="1000125" cy="428625"/>
          </a:xfrm>
          <a:prstGeom prst="rightArrow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1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3" name="Стрелка вправо 32"/>
          <p:cNvSpPr/>
          <p:nvPr/>
        </p:nvSpPr>
        <p:spPr>
          <a:xfrm>
            <a:off x="2571750" y="4214813"/>
            <a:ext cx="1000125" cy="428625"/>
          </a:xfrm>
          <a:prstGeom prst="rightArrow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1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5" name="Прямоугольник 34"/>
          <p:cNvSpPr/>
          <p:nvPr/>
        </p:nvSpPr>
        <p:spPr>
          <a:xfrm>
            <a:off x="428625" y="5072063"/>
            <a:ext cx="8286750" cy="142875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2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Таким образом, 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капитал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может  трактоваться как сумма денег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средства производства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человеческие способности.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Капитал – это способность приносить доход. 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5" dur="8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6" dur="8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7" dur="8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2" dur="8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3" dur="8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4" dur="8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6" grpId="0" animBg="1"/>
      <p:bldP spid="18" grpId="0" animBg="1"/>
      <p:bldP spid="20" grpId="0" animBg="1"/>
      <p:bldP spid="25" grpId="0" animBg="1"/>
      <p:bldP spid="31" grpId="0" animBg="1"/>
      <p:bldP spid="3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960438" y="428625"/>
            <a:ext cx="8183562" cy="357188"/>
          </a:xfrm>
          <a:solidFill>
            <a:schemeClr val="bg1"/>
          </a:solidFill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Равновесие на рынке капитала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4294967295"/>
          </p:nvPr>
        </p:nvSpPr>
        <p:spPr>
          <a:xfrm>
            <a:off x="0" y="4643438"/>
            <a:ext cx="8183563" cy="1544637"/>
          </a:xfrm>
          <a:solidFill>
            <a:schemeClr val="bg1"/>
          </a:solidFill>
        </p:spPr>
        <p:txBody>
          <a:bodyPr rtlCol="0">
            <a:normAutofit lnSpcReduction="10000"/>
          </a:bodyPr>
          <a:lstStyle/>
          <a:p>
            <a:pPr marL="365760" indent="-256032" eaLnBrk="1" fontAlgn="auto" hangingPunct="1">
              <a:spcBef>
                <a:spcPct val="0"/>
              </a:spcBef>
              <a:spcAft>
                <a:spcPts val="0"/>
              </a:spcAft>
              <a:buClr>
                <a:schemeClr val="accent3"/>
              </a:buClr>
              <a:buFont typeface="Arial" pitchFamily="34" charset="0"/>
              <a:buChar char="•"/>
              <a:defRPr/>
            </a:pP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% (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рассматривается как цена равновесия на рынке капитала.</a:t>
            </a:r>
          </a:p>
          <a:p>
            <a:pPr marL="365760" indent="-256032" algn="ctr" eaLnBrk="1" fontAlgn="auto" hangingPunct="1">
              <a:spcBef>
                <a:spcPct val="0"/>
              </a:spcBef>
              <a:spcAft>
                <a:spcPts val="0"/>
              </a:spcAft>
              <a:buClr>
                <a:schemeClr val="accent3"/>
              </a:buClr>
              <a:buFont typeface="Arial" pitchFamily="34" charset="0"/>
              <a:buChar char="•"/>
              <a:defRPr/>
            </a:pP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Ставка  процента =  процент/сумма капитала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100%</a:t>
            </a:r>
          </a:p>
          <a:p>
            <a:pPr marL="365760" indent="-256032" eaLnBrk="1" fontAlgn="auto" hangingPunct="1">
              <a:spcBef>
                <a:spcPct val="0"/>
              </a:spcBef>
              <a:spcAft>
                <a:spcPts val="0"/>
              </a:spcAft>
              <a:buClr>
                <a:schemeClr val="accent3"/>
              </a:buClr>
              <a:buFont typeface="Arial" pitchFamily="34" charset="0"/>
              <a:buChar char="•"/>
              <a:defRPr/>
            </a:pP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Различают номинальную и реальную ставку %.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5" name="Прямая со стрелкой 4"/>
          <p:cNvCxnSpPr/>
          <p:nvPr/>
        </p:nvCxnSpPr>
        <p:spPr>
          <a:xfrm rot="16200000" flipV="1">
            <a:off x="1607344" y="2178844"/>
            <a:ext cx="2571750" cy="7143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>
            <a:off x="2928938" y="3500438"/>
            <a:ext cx="2786062" cy="15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Дуга 7"/>
          <p:cNvSpPr/>
          <p:nvPr/>
        </p:nvSpPr>
        <p:spPr>
          <a:xfrm rot="2474434">
            <a:off x="3659188" y="1165225"/>
            <a:ext cx="603250" cy="2006600"/>
          </a:xfrm>
          <a:prstGeom prst="arc">
            <a:avLst>
              <a:gd name="adj1" fmla="val 16619225"/>
              <a:gd name="adj2" fmla="val 5434747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Дуга 8"/>
          <p:cNvSpPr/>
          <p:nvPr/>
        </p:nvSpPr>
        <p:spPr>
          <a:xfrm rot="11176940">
            <a:off x="3179763" y="422275"/>
            <a:ext cx="3235325" cy="2508250"/>
          </a:xfrm>
          <a:prstGeom prst="arc">
            <a:avLst>
              <a:gd name="adj1" fmla="val 14610372"/>
              <a:gd name="adj2" fmla="val 21512787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2928938" y="2643188"/>
            <a:ext cx="928687" cy="1587"/>
          </a:xfrm>
          <a:prstGeom prst="line">
            <a:avLst/>
          </a:prstGeom>
          <a:ln>
            <a:prstDash val="lg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 rot="5400000">
            <a:off x="3427413" y="3071813"/>
            <a:ext cx="858837" cy="1587"/>
          </a:xfrm>
          <a:prstGeom prst="line">
            <a:avLst/>
          </a:prstGeom>
          <a:ln>
            <a:prstDash val="lg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Прямоугольник 18"/>
          <p:cNvSpPr/>
          <p:nvPr/>
        </p:nvSpPr>
        <p:spPr>
          <a:xfrm>
            <a:off x="2357438" y="2500313"/>
            <a:ext cx="428625" cy="214312"/>
          </a:xfrm>
          <a:prstGeom prst="rect">
            <a:avLst/>
          </a:prstGeom>
          <a:solidFill>
            <a:schemeClr val="bg1"/>
          </a:solidFill>
          <a:ln w="3175"/>
        </p:spPr>
        <p:style>
          <a:lnRef idx="2">
            <a:schemeClr val="dk1"/>
          </a:lnRef>
          <a:fillRef idx="1001">
            <a:schemeClr val="lt2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ru-RU" sz="1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3714750" y="3571875"/>
            <a:ext cx="500063" cy="214313"/>
          </a:xfrm>
          <a:prstGeom prst="rect">
            <a:avLst/>
          </a:prstGeom>
          <a:solidFill>
            <a:schemeClr val="bg1"/>
          </a:solidFill>
          <a:ln w="3175"/>
        </p:spPr>
        <p:style>
          <a:lnRef idx="2">
            <a:schemeClr val="dk1"/>
          </a:lnRef>
          <a:fillRef idx="1001">
            <a:schemeClr val="lt2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1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2" name="Прямая соединительная линия 21"/>
          <p:cNvCxnSpPr/>
          <p:nvPr/>
        </p:nvCxnSpPr>
        <p:spPr>
          <a:xfrm flipV="1">
            <a:off x="3214688" y="1714500"/>
            <a:ext cx="1357312" cy="0"/>
          </a:xfrm>
          <a:prstGeom prst="line">
            <a:avLst/>
          </a:prstGeom>
          <a:ln>
            <a:headEnd type="arrow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" name="Прямоугольник 26"/>
          <p:cNvSpPr/>
          <p:nvPr/>
        </p:nvSpPr>
        <p:spPr>
          <a:xfrm>
            <a:off x="3286125" y="1285875"/>
            <a:ext cx="1214438" cy="285750"/>
          </a:xfrm>
          <a:prstGeom prst="rect">
            <a:avLst/>
          </a:prstGeom>
          <a:ln w="3175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излишек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4000500" y="2571750"/>
            <a:ext cx="428625" cy="214313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dk1"/>
          </a:lnRef>
          <a:fillRef idx="1002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Е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2357422" y="785794"/>
            <a:ext cx="285752" cy="1571636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dk1"/>
          </a:lnRef>
          <a:fillRef idx="1001">
            <a:schemeClr val="lt2"/>
          </a:fillRef>
          <a:effectRef idx="0">
            <a:schemeClr val="dk1"/>
          </a:effectRef>
          <a:fontRef idx="minor">
            <a:schemeClr val="dk1"/>
          </a:fontRef>
        </p:style>
        <p:txBody>
          <a:bodyPr vert="vert27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Уровень %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4714875" y="3643313"/>
            <a:ext cx="1714500" cy="214312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dk1"/>
          </a:lnRef>
          <a:fillRef idx="1001">
            <a:schemeClr val="lt2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Ссудный капитал</a:t>
            </a:r>
          </a:p>
        </p:txBody>
      </p:sp>
      <p:cxnSp>
        <p:nvCxnSpPr>
          <p:cNvPr id="18" name="Прямая соединительная линия 17"/>
          <p:cNvCxnSpPr/>
          <p:nvPr/>
        </p:nvCxnSpPr>
        <p:spPr>
          <a:xfrm flipV="1">
            <a:off x="3357563" y="3000375"/>
            <a:ext cx="1357312" cy="0"/>
          </a:xfrm>
          <a:prstGeom prst="line">
            <a:avLst/>
          </a:prstGeom>
          <a:ln>
            <a:headEnd type="arrow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Прямоугольник 20"/>
          <p:cNvSpPr/>
          <p:nvPr/>
        </p:nvSpPr>
        <p:spPr>
          <a:xfrm>
            <a:off x="3429000" y="3071813"/>
            <a:ext cx="1214438" cy="285750"/>
          </a:xfrm>
          <a:prstGeom prst="rect">
            <a:avLst/>
          </a:prstGeom>
          <a:ln w="3175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дефицит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91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92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3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98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99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0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05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06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7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9" grpId="0" animBg="1"/>
      <p:bldP spid="20" grpId="0" animBg="1"/>
      <p:bldP spid="27" grpId="0" animBg="1"/>
      <p:bldP spid="28" grpId="0" animBg="1"/>
      <p:bldP spid="30" grpId="0" animBg="1"/>
      <p:bldP spid="2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85786" y="889844"/>
            <a:ext cx="7858180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Земля , как фактор производства: </a:t>
            </a:r>
          </a:p>
          <a:p>
            <a:pPr marL="342900" indent="-342900" algn="just">
              <a:buAutoNum type="arabicPeriod"/>
            </a:pPr>
            <a:r>
              <a:rPr lang="ru-RU" sz="2000" b="1" dirty="0" smtClean="0"/>
              <a:t>Первый подхо</a:t>
            </a:r>
            <a:r>
              <a:rPr lang="ru-RU" sz="2000" dirty="0" smtClean="0"/>
              <a:t>д широкий: </a:t>
            </a:r>
          </a:p>
          <a:p>
            <a:pPr marL="342900" indent="-342900" algn="just"/>
            <a:r>
              <a:rPr lang="ru-RU" sz="2000" b="1" dirty="0" smtClean="0"/>
              <a:t>-земля выступает фактором производства, где все используемые в производственном процессе природные ресурсы, находятся либо в земле, либо на её поверхности. Сюда относят полезные ископаемые, а также водные ресурсы, леса, земли сельскохозяйственного и несельскохозяйственного назначения и пр. </a:t>
            </a:r>
          </a:p>
          <a:p>
            <a:pPr marL="342900" indent="-342900" algn="just"/>
            <a:r>
              <a:rPr lang="ru-RU" sz="2000" b="1" dirty="0" smtClean="0"/>
              <a:t>-с точки зрения экономики, это те факторы производства, которые не представляют собой результат человеческого труда, а предоставлены человеку природой. </a:t>
            </a:r>
            <a:endParaRPr lang="ru-RU" sz="20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071538" y="5292849"/>
            <a:ext cx="764386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rgbClr val="000000"/>
                </a:solidFill>
                <a:latin typeface="Arial"/>
                <a:ea typeface="Times New Roman"/>
              </a:rPr>
              <a:t>2. Второй подход более узкий:  </a:t>
            </a:r>
          </a:p>
          <a:p>
            <a:r>
              <a:rPr lang="ru-RU" sz="1600" b="1" dirty="0" smtClean="0">
                <a:solidFill>
                  <a:srgbClr val="000000"/>
                </a:solidFill>
                <a:latin typeface="Arial"/>
                <a:ea typeface="Times New Roman"/>
              </a:rPr>
              <a:t>землю как фактор производства в более узком смысле, подразумевает: земельные участки, используемые для производства разного рода сельскохозяйственной продукции или под строительство.</a:t>
            </a:r>
            <a:endParaRPr lang="ru-RU" sz="1600" b="1" dirty="0"/>
          </a:p>
        </p:txBody>
      </p:sp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i="1" dirty="0" smtClean="0">
                <a:solidFill>
                  <a:srgbClr val="FF0000"/>
                </a:solidFill>
              </a:rPr>
              <a:t>Классификация земли</a:t>
            </a:r>
            <a:endParaRPr lang="ru-RU" sz="3200" i="1" dirty="0">
              <a:solidFill>
                <a:srgbClr val="FF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85720" y="1214422"/>
            <a:ext cx="3714776" cy="1661993"/>
          </a:xfrm>
          <a:prstGeom prst="rect">
            <a:avLst/>
          </a:prstGeom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rgbClr val="FF0000"/>
                </a:solidFill>
                <a:latin typeface="Arial"/>
                <a:ea typeface="Times New Roman"/>
              </a:rPr>
              <a:t>Реальными природными ресурсами </a:t>
            </a:r>
            <a:r>
              <a:rPr lang="ru-RU" sz="1400" b="1" dirty="0" smtClean="0">
                <a:solidFill>
                  <a:srgbClr val="000000"/>
                </a:solidFill>
                <a:latin typeface="Arial"/>
                <a:ea typeface="Times New Roman"/>
              </a:rPr>
              <a:t>являются те, которые уже разведаны и применяются в процессе производства, к примеру, нефть, газ, водные ресурсы для орошения и нормальной работы гидроэлектростанций и т.п.</a:t>
            </a:r>
            <a:endParaRPr lang="ru-RU" sz="14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429256" y="1285860"/>
            <a:ext cx="3370267" cy="1415772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rgbClr val="FF0000"/>
                </a:solidFill>
                <a:latin typeface="Arial"/>
                <a:ea typeface="Times New Roman"/>
              </a:rPr>
              <a:t>Потенциальные ресурсы </a:t>
            </a:r>
            <a:r>
              <a:rPr lang="ru-RU" sz="1400" b="1" dirty="0" smtClean="0">
                <a:solidFill>
                  <a:srgbClr val="000000"/>
                </a:solidFill>
                <a:latin typeface="Arial"/>
                <a:ea typeface="Times New Roman"/>
              </a:rPr>
              <a:t>– это прогнозируемые или до настоящего времени неиспользованные в процессе производства ресурсы по объективным причинам</a:t>
            </a:r>
            <a:endParaRPr lang="ru-RU" sz="1400" b="1" dirty="0"/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4000496" y="1857364"/>
            <a:ext cx="150019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428596" y="3786190"/>
            <a:ext cx="3643338" cy="1384995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ru-RU" sz="1400" b="1" dirty="0" smtClean="0">
                <a:solidFill>
                  <a:srgbClr val="FF0000"/>
                </a:solidFill>
                <a:latin typeface="Arial"/>
                <a:ea typeface="Times New Roman"/>
              </a:rPr>
              <a:t>Возобновляемые ресурсы </a:t>
            </a:r>
            <a:r>
              <a:rPr lang="ru-RU" sz="1400" dirty="0" smtClean="0">
                <a:solidFill>
                  <a:srgbClr val="000000"/>
                </a:solidFill>
                <a:latin typeface="Arial"/>
                <a:ea typeface="Times New Roman"/>
              </a:rPr>
              <a:t>– это такие ресурсы, которые по мере из расходования можно воспроизвести благодаря воздействию природных процессов или осознанным усилиям человека</a:t>
            </a:r>
            <a:endParaRPr lang="ru-RU" sz="14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5572132" y="3857628"/>
            <a:ext cx="3143272" cy="954107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ru-RU" sz="1400" b="1" dirty="0" err="1" smtClean="0">
                <a:solidFill>
                  <a:srgbClr val="FF0000"/>
                </a:solidFill>
                <a:latin typeface="Arial"/>
                <a:ea typeface="Times New Roman"/>
              </a:rPr>
              <a:t>Невозобновляемые</a:t>
            </a:r>
            <a:r>
              <a:rPr lang="ru-RU" sz="1400" b="1" dirty="0" smtClean="0">
                <a:solidFill>
                  <a:srgbClr val="FF0000"/>
                </a:solidFill>
                <a:latin typeface="Arial"/>
                <a:ea typeface="Times New Roman"/>
              </a:rPr>
              <a:t> природные ресурсы</a:t>
            </a:r>
            <a:r>
              <a:rPr lang="ru-RU" sz="1400" dirty="0" smtClean="0">
                <a:solidFill>
                  <a:srgbClr val="000000"/>
                </a:solidFill>
                <a:latin typeface="Arial"/>
                <a:ea typeface="Times New Roman"/>
              </a:rPr>
              <a:t> – это такие ресурсы, которые после полного исчерпания нельзя восстановить</a:t>
            </a:r>
            <a:endParaRPr lang="ru-RU" sz="1400" dirty="0"/>
          </a:p>
        </p:txBody>
      </p:sp>
      <p:cxnSp>
        <p:nvCxnSpPr>
          <p:cNvPr id="12" name="Прямая соединительная линия 11"/>
          <p:cNvCxnSpPr>
            <a:stCxn id="9" idx="3"/>
          </p:cNvCxnSpPr>
          <p:nvPr/>
        </p:nvCxnSpPr>
        <p:spPr>
          <a:xfrm>
            <a:off x="4071934" y="4478688"/>
            <a:ext cx="1500198" cy="2188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42910" y="428604"/>
            <a:ext cx="807249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 smtClean="0">
                <a:solidFill>
                  <a:srgbClr val="FF0000"/>
                </a:solidFill>
              </a:rPr>
              <a:t>Особенности земли в качестве фактора производства</a:t>
            </a:r>
            <a:endParaRPr lang="ru-RU" sz="2400" b="1" i="1" dirty="0">
              <a:solidFill>
                <a:srgbClr val="FF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00100" y="857232"/>
            <a:ext cx="6500858" cy="43088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+mj-lt"/>
              <a:buAutoNum type="arabicPeriod"/>
            </a:pPr>
            <a:r>
              <a:rPr lang="ru-RU" sz="1600" b="1" dirty="0" smtClean="0">
                <a:solidFill>
                  <a:srgbClr val="000000"/>
                </a:solidFill>
                <a:latin typeface="Arial"/>
                <a:ea typeface="Times New Roman"/>
              </a:rPr>
              <a:t>  </a:t>
            </a:r>
            <a:r>
              <a:rPr lang="ru-RU" sz="2000" b="1" dirty="0" smtClean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одновременно является средством и предметом труда. 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ru-RU" sz="2000" b="1" dirty="0" smtClean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в отдельных ситуациях земля имеет неограниченный срок службы по своему назначению  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ru-RU" sz="2000" b="1" dirty="0" smtClean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земля как фактор производства не представляет собой результат труда, из чего следует, что не имеет фиксированные затраты на её производство  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ru-RU" sz="2000" b="1" dirty="0" smtClean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характерна объективная </a:t>
            </a:r>
            <a:r>
              <a:rPr lang="ru-RU" sz="2000" b="1" dirty="0" err="1" smtClean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иммобильность</a:t>
            </a:r>
            <a:r>
              <a:rPr lang="ru-RU" sz="2000" b="1" dirty="0" smtClean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, иными словами невозможно перемещение данного фактора производства в физическом смысле. </a:t>
            </a: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b="1" dirty="0" smtClean="0"/>
          </a:p>
          <a:p>
            <a:endParaRPr lang="ru-RU" b="1" dirty="0" smtClean="0"/>
          </a:p>
          <a:p>
            <a:endParaRPr lang="ru-RU" b="1" dirty="0"/>
          </a:p>
        </p:txBody>
      </p:sp>
      <p:pic>
        <p:nvPicPr>
          <p:cNvPr id="7" name="Рисунок 6" descr="https://works.doklad.ru/images/dKqrzDivbVE/m1fc759f4.gif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52" y="4714884"/>
            <a:ext cx="4695832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2786050" y="4572008"/>
            <a:ext cx="635795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Arial" pitchFamily="34" charset="0"/>
              </a:rPr>
              <a:t>5 . Ограниченное предложение земли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285720" y="285728"/>
            <a:ext cx="8429684" cy="54168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2400" b="1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Особенности предложения земли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связаны со следующими характеристиками:</a:t>
            </a:r>
          </a:p>
          <a:p>
            <a:pPr marL="0" marR="0" lvl="0" indent="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>
                <a:tab pos="457200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ограниченность размеров земли как на макро уровне (территориальная ограниченность стран), так и на микро уровне (возможности расширения земельных угодий ферм абсолютно ограничены и в краткосрочном и в долгосрочном периоде);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>
                <a:tab pos="457200" algn="l"/>
              </a:tabLst>
            </a:pP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>
                <a:tab pos="457200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неэластичность предложения земли, вытекает из-за ее ограниченности и означает фиксированный характер предложения земли;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>
                <a:tab pos="457200" algn="l"/>
              </a:tabLst>
            </a:pPr>
            <a:endParaRPr lang="ru-RU" sz="2000" b="1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Font typeface="Wingdings" pitchFamily="2" charset="2"/>
              <a:buChar char="§"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неподвижность. Земля не поддается перемещению с одного предприятия на другое, переливу из одной отросли в другую;</a:t>
            </a:r>
          </a:p>
          <a:p>
            <a:pPr lvl="0">
              <a:buFont typeface="Wingdings" pitchFamily="2" charset="2"/>
              <a:buChar char="§"/>
            </a:pP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>
              <a:buFont typeface="Wingdings" pitchFamily="2" charset="2"/>
              <a:buChar char="§"/>
            </a:pP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невоспроизводимость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>
                <a:tab pos="457200" algn="l"/>
              </a:tabLst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1"/>
          <p:cNvSpPr>
            <a:spLocks noChangeArrowheads="1"/>
          </p:cNvSpPr>
          <p:nvPr/>
        </p:nvSpPr>
        <p:spPr bwMode="auto">
          <a:xfrm>
            <a:off x="428596" y="214290"/>
            <a:ext cx="8429684" cy="6063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2400" b="1" i="1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Факторы, влияющие на предложение земли:</a:t>
            </a:r>
          </a:p>
          <a:p>
            <a:pPr marL="0" marR="0" lvl="0" indent="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ru-RU" sz="2400" b="1" i="1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000" b="1" i="1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плодородие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– зависит от качества почвы, климата, характера применяемой технологии и техники, трудовых навыков и производственного опыта тех кто, работает на земле и так далее влияет на объем выпуска (производства).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2000" b="0" i="0" u="sng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Выделяют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естественное плодородие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– это природные ресурсы почвы к производству;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искусственное плодородие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– это дополнительная компонента плодородия земли, образующаяся в результате действия людей;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экономическое плодородие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– это степень реализации естественного плодородия и формирования на его основе искусственного в условиях современного этапа технологического развития общества. Оно зависит от уровня хозяйствования.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000" b="1" i="1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местоположение</a:t>
            </a: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– удаленность земли от центров переработки и рынков сбыта для сельскохозяйственных земель, и удаление от центра города или промышленного центра для несельскохозяйственных земель. Удаленность влияет на величину транспортных издержек.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s://works.doklad.ru/images/dKqrzDivbVE/28f6932e.gif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57422" y="3571876"/>
            <a:ext cx="4929222" cy="2286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285720" y="571480"/>
            <a:ext cx="8572560" cy="17235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2400" b="1" i="1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Спрос на землю не однороден и включает в себя два компонента: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сельскохозяйственный спрос;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несельскохозяйственный спрос.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5841" name="Рисунок 2" descr="https://works.doklad.ru/images/dKqrzDivbVE/35c97e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00430" y="2285992"/>
            <a:ext cx="3173744" cy="666753"/>
          </a:xfrm>
          <a:prstGeom prst="rect">
            <a:avLst/>
          </a:prstGeom>
          <a:noFill/>
        </p:spPr>
      </p:pic>
      <p:sp>
        <p:nvSpPr>
          <p:cNvPr id="35843" name="Rectangle 3"/>
          <p:cNvSpPr>
            <a:spLocks noChangeArrowheads="1"/>
          </p:cNvSpPr>
          <p:nvPr/>
        </p:nvSpPr>
        <p:spPr bwMode="auto">
          <a:xfrm>
            <a:off x="3428992" y="6000768"/>
            <a:ext cx="3459600" cy="276999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429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Arial" pitchFamily="34" charset="0"/>
              </a:rPr>
              <a:t> Неоднородность спроса на землю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Rectangle 3"/>
          <p:cNvSpPr>
            <a:spLocks noChangeArrowheads="1"/>
          </p:cNvSpPr>
          <p:nvPr/>
        </p:nvSpPr>
        <p:spPr bwMode="auto">
          <a:xfrm>
            <a:off x="285720" y="714356"/>
            <a:ext cx="8001024" cy="252376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indent="34290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i="1" u="sng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Прямая сельскохозяйственного спроса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на землю</a:t>
            </a:r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lvl="0" indent="342900"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будет иметь отрицательный наклон. Это связано с тем, что по мере вовлечения земли в оборот (при данном уровне развития техники и технологий) мы должны будем переходить от лучших по плодородию земля к средним и даже худшим. В этом состоит закон уменьшения плодородия почвы (эти идеи выдвигались А. Тюрго, Д.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Андерсоном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Д. Риккардо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Arial" pitchFamily="34" charset="0"/>
              </a:rPr>
              <a:t>).</a:t>
            </a:r>
            <a:r>
              <a:rPr lang="ru-RU" i="1" u="sng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Сельскохозяйственный спрос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в условиях развитого рыночного хозяйства является производным от спроса на продовольствие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6868" name="Rectangle 4"/>
          <p:cNvSpPr>
            <a:spLocks noChangeArrowheads="1"/>
          </p:cNvSpPr>
          <p:nvPr/>
        </p:nvSpPr>
        <p:spPr bwMode="auto">
          <a:xfrm>
            <a:off x="214282" y="3571876"/>
            <a:ext cx="8358246" cy="3170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342900"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2000" b="1" i="1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Прямая несельскохозяйственного спроса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также имеет отрицательный наклон, что связано главным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образом с местоположением. Например, для жилищного строительства и строительства офисов приходится приходиться использовать не только землю в центре, но в связи с ее ограниченностью и на окраинах то же.</a:t>
            </a:r>
            <a:r>
              <a:rPr lang="ru-RU" sz="2000" i="1" u="sng" dirty="0" smtClean="0"/>
              <a:t> </a:t>
            </a:r>
            <a:r>
              <a:rPr lang="ru-RU" sz="2000" i="1" u="sng" dirty="0" smtClean="0">
                <a:latin typeface="Times New Roman" pitchFamily="18" charset="0"/>
                <a:cs typeface="Times New Roman" pitchFamily="18" charset="0"/>
              </a:rPr>
              <a:t>Несельскохозяйственный спрос на землю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имеет устойчивую тенденцию к росту. Он состоит из спроса на землю для строительства жилья, объектов инфраструктуры и так далее. В условиях высоких темпов инфляции борьба с обесцениванием денежного богатства подталкивает спрос на недвижимость</a:t>
            </a:r>
            <a:endParaRPr kumimoji="0" lang="ru-RU" sz="2000" b="0" i="1" u="sng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Users\евгения\Desktop\htmlconvd-csq2X2_html_39298273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2285992"/>
            <a:ext cx="8007704" cy="36632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1142976" y="1714488"/>
            <a:ext cx="691276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Формы </a:t>
            </a:r>
            <a:r>
              <a:rPr lang="ru-RU" sz="28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земельной ренты</a:t>
            </a:r>
            <a:endParaRPr lang="ru-RU" sz="2800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28596" y="642918"/>
            <a:ext cx="8286808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Рента</a:t>
            </a:r>
            <a:r>
              <a:rPr lang="ru-RU" sz="2000" i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b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это регулярно получаемый доход с    капитала, имущества или земли, не требующий предпринимательской деятельности</a:t>
            </a:r>
            <a:r>
              <a:rPr lang="ru-RU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solidFill>
                <a:schemeClr val="bg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3608" y="692696"/>
            <a:ext cx="68580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24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Абсолютная (чистая) рента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 – её получают все собственники земли, независимо от её качества.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 Э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то та часть дохода предпринимателя – землепользователя, которую он отдаёт в виде арендной платы собственнику земли.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971600" y="2636912"/>
            <a:ext cx="68580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24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Причина существования абсолютной ренты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— частная собственность на землю, препятствующая свободному приложению капиталов к сельскому хозяйству и обусловливающая продажу сельскохозяйственных продуктов выше общественной цены производства.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971600" y="5013176"/>
            <a:ext cx="799288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24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Источником</a:t>
            </a:r>
            <a:r>
              <a:rPr lang="ru-RU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абсолютной ренты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служит излишек прибавочной стоимости над средней прибылью, который создается в сельском хозяйстве вследствие низкого органического состава капитала.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404664"/>
            <a:ext cx="9144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32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Основные </a:t>
            </a:r>
            <a:r>
              <a:rPr lang="ru-RU" sz="32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предпосылки теории абсолютной ренты:</a:t>
            </a:r>
            <a:endParaRPr lang="ru-RU" sz="3200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1720840"/>
            <a:ext cx="7848872" cy="4493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i="1" dirty="0">
                <a:latin typeface="Times New Roman" pitchFamily="18" charset="0"/>
                <a:cs typeface="Times New Roman" pitchFamily="18" charset="0"/>
              </a:rPr>
              <a:t>1. отсутствие производства для собственных целей (полное подчинение сельскохозяйственного производства условиям рынка);</a:t>
            </a:r>
          </a:p>
          <a:p>
            <a:endParaRPr lang="ru-RU" sz="2200" b="1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200" b="1" i="1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200" b="1" i="1" dirty="0">
                <a:latin typeface="Times New Roman" pitchFamily="18" charset="0"/>
                <a:cs typeface="Times New Roman" pitchFamily="18" charset="0"/>
              </a:rPr>
              <a:t>. производство основного продукта питания (например, Россия специализируется на ржи, Китай на производстве риса и т.п.);</a:t>
            </a:r>
          </a:p>
          <a:p>
            <a:endParaRPr lang="ru-RU" sz="2200" b="1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200" b="1" i="1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2200" b="1" i="1" dirty="0">
                <a:latin typeface="Times New Roman" pitchFamily="18" charset="0"/>
                <a:cs typeface="Times New Roman" pitchFamily="18" charset="0"/>
              </a:rPr>
              <a:t>. все земли арендуются (сдаются внаем) при условиях совершенной конкуренции;</a:t>
            </a:r>
          </a:p>
          <a:p>
            <a:endParaRPr lang="ru-RU" sz="2200" b="1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200" b="1" i="1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sz="2200" b="1" i="1" dirty="0">
                <a:latin typeface="Times New Roman" pitchFamily="18" charset="0"/>
                <a:cs typeface="Times New Roman" pitchFamily="18" charset="0"/>
              </a:rPr>
              <a:t>. качество земельных участков не принимается во внимание.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332656"/>
            <a:ext cx="734481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Дифференциальная рента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–это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устойчивая добавочная прибыль, представляющая экономическую реализацию монополии на землю как на объект хозяйства и количественно равная разности между общественной стоимостью продуктов земледелия и их индивидуальной стоимостью с лучших земель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971600" y="2708920"/>
            <a:ext cx="502259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Дифференциальная рента бывает:</a:t>
            </a:r>
          </a:p>
        </p:txBody>
      </p:sp>
      <p:pic>
        <p:nvPicPr>
          <p:cNvPr id="21506" name="Picture 2" descr="https://im3-tub-ru.yandex.net/i?id=bcf53a7a597480da59f3d30d117275f2&amp;n=33&amp;h=155&amp;w=48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3429000"/>
            <a:ext cx="8192664" cy="30963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332656"/>
            <a:ext cx="8010295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1. Дифференциальная рента 1 по плодородию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Различные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земельные участки значительно отличаются по производительности. При равных затратах труда и капитала выход продукции с единицы земельной площади будет неодинаков. Разница в продуктивности земель происходит главным образом из-за различий в плодородности почвы и таких климатических факторов, как осадки и температура. Различаются лучшие (I), средние (II) и худшие (III) участки земли.</a:t>
            </a: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4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 </a:t>
            </a:r>
            <a:r>
              <a:rPr lang="ru-RU" sz="24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Дифференциальная </a:t>
            </a:r>
            <a:r>
              <a:rPr lang="ru-RU" sz="24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рента 2 по местоположению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Точно также сверхприбыль возникает и из-за различий в расположении земель. Одни земельные участки стратегически выгодно расположены по отношению к рынкам сбыта, к транспортным средствам, к наличию рабочей силы и потребителям продукции. Другие отдалены от всего этого, поэтому себестоимость продукции у них будет выше. Рыночная, общественная цена (опять-таки в силу ограниченности лучших земель) будет включать в себя затраты по доставке продукции к потребителю с отдаленных участков, вследствие чего выгодно расположенные участки будут обеспечивать дополнительную прибыль.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6" name="Picture 4" descr="http://ok-t.ru/studopediaru/baza1/2219160051985.files/image079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476672"/>
            <a:ext cx="7560840" cy="2894062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899592" y="3789040"/>
            <a:ext cx="763284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Показывает 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образование дифференциальной ренты. На лучшем по плодородию участке (А) будет получена дифференциальная рента (заштрихованный прямоугольник); на среднем по плодородию участке (Б) производственные издержки будут лишь компенсированы, не извлекая дохода в виде ренты; на худшем (В) образуется убыток.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700808"/>
            <a:ext cx="8568952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Это происходит с продуктом, который </a:t>
            </a:r>
            <a:r>
              <a:rPr lang="ru-RU" sz="2200" b="1" i="1" dirty="0">
                <a:latin typeface="Times New Roman" pitchFamily="18" charset="0"/>
                <a:cs typeface="Times New Roman" pitchFamily="18" charset="0"/>
              </a:rPr>
              <a:t>производится в очень ограниченном количестве. </a:t>
            </a:r>
            <a:endParaRPr lang="ru-RU" sz="2200" b="1" i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Это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происходит потому, что земель, на которых он может быть произведен, </a:t>
            </a:r>
            <a:r>
              <a:rPr lang="ru-RU" sz="2200" b="1" i="1" dirty="0">
                <a:latin typeface="Times New Roman" pitchFamily="18" charset="0"/>
                <a:cs typeface="Times New Roman" pitchFamily="18" charset="0"/>
              </a:rPr>
              <a:t>имеется очень мало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2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Например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, есть редкие сорта винограда, из которых получают особого рода вина, цитрусовые, чай и др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Font typeface="Arial" pitchFamily="34" charset="0"/>
              <a:buChar char="•"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образовании монопольной ренты качество земли действует лишь таким образом, что оно лимитирует количество производимых продуктов особого рода и тем самым способствует поднятию цен на них выше стоимости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Font typeface="Arial" pitchFamily="34" charset="0"/>
              <a:buChar char="•"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Источник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монопольной ренты находится вне сельского хозяйства: она получается за счет вновь созданной стоимости в других отраслях макроэкономики, через механизм перераспределения национального дохода</a:t>
            </a:r>
            <a:r>
              <a:rPr lang="ru-RU" sz="2200" dirty="0"/>
              <a:t>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260648"/>
            <a:ext cx="889248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22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Монопольная земельная рента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 –– это устойчивая добавочная прибыль, образующаяся на некоторых нетипичных землях и присваиваемая земельным собственником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260648"/>
            <a:ext cx="293702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Виды </a:t>
            </a:r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ренты:</a:t>
            </a:r>
            <a:endParaRPr lang="ru-RU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980728"/>
            <a:ext cx="882047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Постоянная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рента.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Получателями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постоянной ренты могут быть как граждане, так и не коммерческие организации, если это не противоречит закону и соответствует целям их деятельности. Обязанность по выплате этой ренты не ограничена каким-либо определенным сроком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2348880"/>
            <a:ext cx="889248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Пожизненная рента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отличие от постоянной ренты получателями пожизненной ренты могут быть только граждане. Она устанавливается на период жизни гражданина, который передает имущество под выплату ренты, либо другого указанного им гражданина. В случае смерти получателя ренты обязательство по ее выплате прекращается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В отличие от постоянной ренты право на получение пожизненной ренты не переходит по наследству и не может быть передано путем уступки права требования.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51520" y="4725144"/>
            <a:ext cx="889248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Пожизненное содержание с иждивением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– разновидность пожизненной ренты – соглашение, в силу которого получатель ренты – гражданин передает принадлежащие ему жилой дом, квартиру, земельный участок или иную недвижимость в собственность плательщика ренты, который обязуется осуществлять пожизненное содержание с иждивением гражданина и(или) указанного им третьего лица или лиц.</a:t>
            </a:r>
          </a:p>
        </p:txBody>
      </p:sp>
      <p:sp>
        <p:nvSpPr>
          <p:cNvPr id="23556" name="AutoShape 4" descr="http://ru.stockfresh.com/thumbs/krisdog/1269515_%D0%9C%D0%B8%D1%80-%D0%BC%D0%B8%D1%80%D0%B0-%D0%B4%D0%B5%D0%BD%D1%8C%D0%B3%D0%B8-%D0%B2%D1%80%D0%B5%D0%BC%D1%8F-%D0%B1%D0%B8%D0%B7%D0%BD%D0%B5%D1%81%D0%B0-%D0%BA%D0%BE%D0%BD%D1%86%D0%B5%D0%BF%D1%86%D0%B8%D1%8F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3558" name="AutoShape 6" descr="http://ru.stockfresh.com/thumbs/krisdog/1269515_%D0%9C%D0%B8%D1%80-%D0%BC%D0%B8%D1%80%D0%B0-%D0%B4%D0%B5%D0%BD%D1%8C%D0%B3%D0%B8-%D0%B2%D1%80%D0%B5%D0%BC%D1%8F-%D0%B1%D0%B8%D0%B7%D0%BD%D0%B5%D1%81%D0%B0-%D0%BA%D0%BE%D0%BD%D1%86%D0%B5%D0%BF%D1%86%D0%B8%D1%8F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260648"/>
            <a:ext cx="7272808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24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Мёртвая рента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 — арендная плата, которая выплачивается за неиспользуемую собственность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Font typeface="Arial" pitchFamily="34" charset="0"/>
              <a:buChar char="•"/>
            </a:pPr>
            <a:endParaRPr lang="ru-RU" sz="2400" i="1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ru-RU" sz="24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Земельная рента 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— цена, уплачиваемая за использование ограниченного количества земли и других природных ресурсов.</a:t>
            </a:r>
          </a:p>
          <a:p>
            <a:pPr>
              <a:buFont typeface="Arial" pitchFamily="34" charset="0"/>
              <a:buChar char="•"/>
            </a:pPr>
            <a:endParaRPr lang="ru-RU" sz="2400" i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ru-RU" sz="24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Финансовая </a:t>
            </a:r>
            <a:r>
              <a:rPr lang="ru-RU" sz="24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рента 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— ряд последовательных фиксированных платежей, производимых через равные промежутки времени.</a:t>
            </a:r>
          </a:p>
          <a:p>
            <a:pPr>
              <a:buFont typeface="Arial" pitchFamily="34" charset="0"/>
              <a:buChar char="•"/>
            </a:pPr>
            <a:endParaRPr lang="ru-RU" sz="2400" i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ru-RU" sz="24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Природная </a:t>
            </a:r>
            <a:r>
              <a:rPr lang="ru-RU" sz="24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рента 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— добавочный доход, получаемый сверх определенной прибыли на затраченные труд и капитал.</a:t>
            </a:r>
          </a:p>
          <a:p>
            <a:pPr>
              <a:buFont typeface="Arial" pitchFamily="34" charset="0"/>
              <a:buChar char="•"/>
            </a:pPr>
            <a:endParaRPr lang="ru-RU" sz="2400" i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ru-RU" sz="24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Государственная </a:t>
            </a:r>
            <a:r>
              <a:rPr lang="ru-RU" sz="24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рента 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— вид государственного займа.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404664"/>
            <a:ext cx="7992888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2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Аренда земли</a:t>
            </a:r>
            <a:r>
              <a:rPr lang="ru-RU" sz="2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 - это вид землепользования, при котором собственник передает свой участок на определенный срок другому лицу (арендатору) для ведения хозяйства.</a:t>
            </a:r>
          </a:p>
          <a:p>
            <a:pPr>
              <a:buFont typeface="Arial" pitchFamily="34" charset="0"/>
              <a:buChar char="•"/>
            </a:pPr>
            <a:r>
              <a:rPr lang="ru-RU" sz="2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арендном договоре предусматривается плата собственнику - арендная плата. Рентные отношения складываются между собственниками земли и арендатором по распределению дохода. Одна его часть - в виде обычной прибыли - присваивается предпринимателем, а другая передается земельному собственнику. </a:t>
            </a:r>
            <a:endParaRPr lang="ru-RU" sz="22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ru-RU" sz="2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Рента </a:t>
            </a:r>
            <a:r>
              <a:rPr lang="ru-RU" sz="2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- это излишек (сверхприбыль) над обычной средней прибылью предпринимателя-арендатора</a:t>
            </a:r>
            <a:r>
              <a:rPr lang="ru-RU" sz="2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Font typeface="Arial" pitchFamily="34" charset="0"/>
              <a:buChar char="•"/>
            </a:pPr>
            <a:r>
              <a:rPr lang="ru-RU" sz="2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Арендная плата за землю, как правило, бывает больше ренты, она учитывает, кроме того, процент на капитал, вложенный в имущество землевладельцами. Это могут быть жилые и хозяйственные постройки, ирригационные сооружения, средства связи и т.д. </a:t>
            </a:r>
            <a:endParaRPr lang="ru-RU" sz="22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ru-RU" sz="2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Величина </a:t>
            </a:r>
            <a:r>
              <a:rPr lang="ru-RU" sz="2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арендной платы - это продукт конкурентных торгов двух сторон: земельного собственника и арендатора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57224" y="1000108"/>
            <a:ext cx="68580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Цена земли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 – это стоимость, отражающая ценность земельного участка, обладающего определенным качеством и географическим расположением, в которой учитывается потенциальный денежный доход за определенный срок окупаемости.</a:t>
            </a:r>
          </a:p>
        </p:txBody>
      </p:sp>
      <p:pic>
        <p:nvPicPr>
          <p:cNvPr id="29698" name="Picture 2" descr="http://www.studfiles.ru/html/2706/485/html_Crrd1tsqHP.a6ZW/htmlconvd-b0TP17_html_fe803e5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67944" y="260648"/>
            <a:ext cx="4644008" cy="725626"/>
          </a:xfrm>
          <a:prstGeom prst="rect">
            <a:avLst/>
          </a:prstGeom>
          <a:noFill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57356" y="3429000"/>
            <a:ext cx="6357982" cy="36313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836712"/>
            <a:ext cx="784887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Поскольку 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предложение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 земли </a:t>
            </a:r>
            <a:r>
              <a:rPr lang="ru-RU" sz="24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неэластично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, то цены на землю определяются уровнем спроса на отдельные участки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4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Цена</a:t>
            </a:r>
            <a:r>
              <a:rPr lang="ru-RU" sz="24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 на землю связана с </a:t>
            </a:r>
            <a:r>
              <a:rPr lang="ru-RU" sz="24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земельной рентой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 – ценой услуг земли. </a:t>
            </a:r>
            <a:endParaRPr lang="ru-RU" sz="2400" i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13" y="1500188"/>
            <a:ext cx="8183562" cy="5000625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 rot="10800000" flipV="1">
            <a:off x="357188" y="1357313"/>
            <a:ext cx="8572500" cy="5286375"/>
          </a:xfrm>
          <a:solidFill>
            <a:schemeClr val="bg1"/>
          </a:solidFill>
        </p:spPr>
        <p:txBody>
          <a:bodyPr rtlCol="0">
            <a:normAutofit fontScale="92500"/>
          </a:bodyPr>
          <a:lstStyle/>
          <a:p>
            <a:pPr eaLnBrk="1" fontAlgn="auto" hangingPunct="1">
              <a:spcBef>
                <a:spcPct val="0"/>
              </a:spcBef>
              <a:spcAft>
                <a:spcPts val="0"/>
              </a:spcAft>
              <a:buClr>
                <a:schemeClr val="accent3"/>
              </a:buClr>
              <a:buFont typeface="Georgia"/>
              <a:buNone/>
              <a:defRPr/>
            </a:pPr>
            <a:r>
              <a:rPr lang="ru-RU" sz="2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ВЫВОДЫ</a:t>
            </a:r>
          </a:p>
          <a:p>
            <a:pPr eaLnBrk="1" fontAlgn="auto" hangingPunct="1">
              <a:spcBef>
                <a:spcPct val="0"/>
              </a:spcBef>
              <a:spcAft>
                <a:spcPts val="0"/>
              </a:spcAft>
              <a:buClr>
                <a:schemeClr val="accent3"/>
              </a:buClr>
              <a:buFont typeface="Georgia"/>
              <a:buNone/>
              <a:defRPr/>
            </a:pP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Он носит производный характер, т.к. его необходимость определяется потребностями производства товаров для потребителей.</a:t>
            </a:r>
            <a:b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 Изменение ролей основных рыночных субъектов.</a:t>
            </a:r>
            <a:b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 Экономические интересы различаются.</a:t>
            </a:r>
            <a:b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4. Продаваемые факторы производства используются для </a:t>
            </a:r>
            <a:r>
              <a:rPr lang="ru-RU" sz="2400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производственного потребления.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5. Каждый из факторов  оказывает определенные услуги. Величина цены этих услуг представляет собой доход собственника фактора производства:</a:t>
            </a:r>
            <a:b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ЗАРАБОТНАЯ ПЛАТА </a:t>
            </a:r>
            <a:r>
              <a:rPr lang="ru-RU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W) — цена услуг труда</a:t>
            </a:r>
            <a:r>
              <a:rPr lang="ru-RU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доход наемных работников.</a:t>
            </a:r>
            <a:b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ПРИБЫЛЬ (П)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— </a:t>
            </a:r>
            <a:r>
              <a:rPr lang="ru-RU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цена услуг особого вида труда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— предпринимательской деятельности, доход предпринимателей.</a:t>
            </a:r>
            <a:b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РЕНТА (R)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— </a:t>
            </a:r>
            <a:r>
              <a:rPr lang="ru-RU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цена услуг земли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доход собственников земли.</a:t>
            </a:r>
            <a:b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ПРОЦЕНТ (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— </a:t>
            </a:r>
            <a:r>
              <a:rPr lang="ru-RU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цена услуг капитала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доход собственников капитала.</a:t>
            </a:r>
            <a:b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 smtClean="0">
              <a:solidFill>
                <a:srgbClr val="B95C00"/>
              </a:solidFill>
            </a:endParaRPr>
          </a:p>
        </p:txBody>
      </p:sp>
      <p:sp>
        <p:nvSpPr>
          <p:cNvPr id="4" name="Прямоугольник 3"/>
          <p:cNvSpPr>
            <a:spLocks noChangeArrowheads="1"/>
          </p:cNvSpPr>
          <p:nvPr/>
        </p:nvSpPr>
        <p:spPr bwMode="auto">
          <a:xfrm>
            <a:off x="428625" y="428625"/>
            <a:ext cx="8286750" cy="83026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>
                <a:latin typeface="Times New Roman" pitchFamily="18" charset="0"/>
                <a:cs typeface="Times New Roman" pitchFamily="18" charset="0"/>
              </a:rPr>
              <a:t>Проблема: </a:t>
            </a:r>
            <a:r>
              <a:rPr lang="ru-RU" sz="2400" i="1">
                <a:latin typeface="Times New Roman" pitchFamily="18" charset="0"/>
                <a:cs typeface="Times New Roman" pitchFamily="18" charset="0"/>
              </a:rPr>
              <a:t>Почему рынок факторов производства называют особым рынком?</a:t>
            </a:r>
            <a:endParaRPr lang="ru-RU" sz="2400"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1619</Words>
  <PresentationFormat>Экран (4:3)</PresentationFormat>
  <Paragraphs>220</Paragraphs>
  <Slides>38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38</vt:i4>
      </vt:variant>
    </vt:vector>
  </HeadingPairs>
  <TitlesOfParts>
    <vt:vector size="39" baseType="lpstr">
      <vt:lpstr>Office Theme</vt:lpstr>
      <vt:lpstr>Рынки факторов производства</vt:lpstr>
      <vt:lpstr>Слайд 2</vt:lpstr>
      <vt:lpstr>Слайд 3</vt:lpstr>
      <vt:lpstr>Слайд 4</vt:lpstr>
      <vt:lpstr>Слайд 5</vt:lpstr>
      <vt:lpstr>Слайд 6</vt:lpstr>
      <vt:lpstr>Основные черты рынка труда</vt:lpstr>
      <vt:lpstr>Заработная плата</vt:lpstr>
      <vt:lpstr>Неценовые факторы, изменяющие спрос  на труд</vt:lpstr>
      <vt:lpstr>Неценовые (незарплатные) факторы, влияющие на предложение на рынке труда</vt:lpstr>
      <vt:lpstr>Равновесный уровень заработной платы</vt:lpstr>
      <vt:lpstr>Заработная плата</vt:lpstr>
      <vt:lpstr>Организация оплаты труда</vt:lpstr>
      <vt:lpstr>   </vt:lpstr>
      <vt:lpstr>                                    Таким образом, заработная плата – это цена равновесия на рынке труда.   </vt:lpstr>
      <vt:lpstr>Слайд 16</vt:lpstr>
      <vt:lpstr>Рынок капитала</vt:lpstr>
      <vt:lpstr>Равновесие на рынке капитала</vt:lpstr>
      <vt:lpstr>Слайд 19</vt:lpstr>
      <vt:lpstr>Классификация земли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                               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Рынки факторов производства</dc:title>
  <dc:creator>Алия Кабдулшарипова</dc:creator>
  <cp:lastModifiedBy>User</cp:lastModifiedBy>
  <cp:revision>1</cp:revision>
  <dcterms:created xsi:type="dcterms:W3CDTF">2022-08-24T16:08:18Z</dcterms:created>
  <dcterms:modified xsi:type="dcterms:W3CDTF">2022-08-25T13:24:26Z</dcterms:modified>
</cp:coreProperties>
</file>